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9"/>
    <p:sldId id="257" r:id="rId50"/>
    <p:sldId id="258" r:id="rId51"/>
    <p:sldId id="259" r:id="rId52"/>
    <p:sldId id="260" r:id="rId53"/>
    <p:sldId id="261" r:id="rId54"/>
    <p:sldId id="262" r:id="rId55"/>
    <p:sldId id="263"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ejaVu Serif" charset="1" panose="02060603050605020204"/>
      <p:regular r:id="rId10"/>
    </p:embeddedFont>
    <p:embeddedFont>
      <p:font typeface="DejaVu Serif Bold" charset="1" panose="02060803050605020204"/>
      <p:regular r:id="rId11"/>
    </p:embeddedFont>
    <p:embeddedFont>
      <p:font typeface="DejaVu Serif Italics" charset="1" panose="020606030503050B0204"/>
      <p:regular r:id="rId12"/>
    </p:embeddedFont>
    <p:embeddedFont>
      <p:font typeface="DejaVu Serif Bold Italics" charset="1" panose="020608030503050B0204"/>
      <p:regular r:id="rId13"/>
    </p:embeddedFont>
    <p:embeddedFont>
      <p:font typeface="Noto Sans" charset="1" panose="020B0502040504020204"/>
      <p:regular r:id="rId14"/>
    </p:embeddedFont>
    <p:embeddedFont>
      <p:font typeface="Noto Sans Bold" charset="1" panose="020B0802040504020204"/>
      <p:regular r:id="rId15"/>
    </p:embeddedFont>
    <p:embeddedFont>
      <p:font typeface="Noto Sans Italics" charset="1" panose="020B0502040504090204"/>
      <p:regular r:id="rId16"/>
    </p:embeddedFont>
    <p:embeddedFont>
      <p:font typeface="Noto Sans Bold Italics" charset="1" panose="020B0802040504090204"/>
      <p:regular r:id="rId17"/>
    </p:embeddedFont>
    <p:embeddedFont>
      <p:font typeface="Calistoga" charset="1" panose="00000500000000000000"/>
      <p:regular r:id="rId18"/>
    </p:embeddedFont>
    <p:embeddedFont>
      <p:font typeface="Baloo" charset="1" panose="03080902040302020200"/>
      <p:regular r:id="rId19"/>
    </p:embeddedFont>
    <p:embeddedFont>
      <p:font typeface="210 미쓰리" charset="1" panose="02020603020101020101"/>
      <p:regular r:id="rId20"/>
    </p:embeddedFont>
    <p:embeddedFont>
      <p:font typeface="Arturo Outline" charset="1" panose="02000503020000020004"/>
      <p:regular r:id="rId21"/>
    </p:embeddedFont>
    <p:embeddedFont>
      <p:font typeface="Noto Serif Display" charset="1" panose="02020502080505020204"/>
      <p:regular r:id="rId22"/>
    </p:embeddedFont>
    <p:embeddedFont>
      <p:font typeface="Noto Serif Display Bold" charset="1" panose="02020802080505020204"/>
      <p:regular r:id="rId23"/>
    </p:embeddedFont>
    <p:embeddedFont>
      <p:font typeface="Noto Serif Display Italics" charset="1" panose="02020502080505090204"/>
      <p:regular r:id="rId24"/>
    </p:embeddedFont>
    <p:embeddedFont>
      <p:font typeface="Noto Serif Display Bold Italics" charset="1" panose="02020802080505090204"/>
      <p:regular r:id="rId25"/>
    </p:embeddedFont>
    <p:embeddedFont>
      <p:font typeface="Noto Serif Display Thin" charset="1" panose="02020202080505020204"/>
      <p:regular r:id="rId26"/>
    </p:embeddedFont>
    <p:embeddedFont>
      <p:font typeface="Noto Serif Display Thin Italics" charset="1" panose="02020202080505090204"/>
      <p:regular r:id="rId27"/>
    </p:embeddedFont>
    <p:embeddedFont>
      <p:font typeface="Noto Serif Display Extra-Light" charset="1" panose="02020302080505020204"/>
      <p:regular r:id="rId28"/>
    </p:embeddedFont>
    <p:embeddedFont>
      <p:font typeface="Noto Serif Display Extra-Light Italics" charset="1" panose="02020302080505090204"/>
      <p:regular r:id="rId29"/>
    </p:embeddedFont>
    <p:embeddedFont>
      <p:font typeface="Noto Serif Display Light" charset="1" panose="02020402080505020204"/>
      <p:regular r:id="rId30"/>
    </p:embeddedFont>
    <p:embeddedFont>
      <p:font typeface="Noto Serif Display Light Italics" charset="1" panose="02020402080505090204"/>
      <p:regular r:id="rId31"/>
    </p:embeddedFont>
    <p:embeddedFont>
      <p:font typeface="Noto Serif Display Medium" charset="1" panose="02020602080505020204"/>
      <p:regular r:id="rId32"/>
    </p:embeddedFont>
    <p:embeddedFont>
      <p:font typeface="Noto Serif Display Medium Italics" charset="1" panose="02020602080505090204"/>
      <p:regular r:id="rId33"/>
    </p:embeddedFont>
    <p:embeddedFont>
      <p:font typeface="Noto Serif Display Semi-Bold" charset="1" panose="02020702080505020204"/>
      <p:regular r:id="rId34"/>
    </p:embeddedFont>
    <p:embeddedFont>
      <p:font typeface="Noto Serif Display Semi-Bold Italics" charset="1" panose="02020702080505090204"/>
      <p:regular r:id="rId35"/>
    </p:embeddedFont>
    <p:embeddedFont>
      <p:font typeface="Noto Serif Display Ultra-Bold" charset="1" panose="02020902080505020204"/>
      <p:regular r:id="rId36"/>
    </p:embeddedFont>
    <p:embeddedFont>
      <p:font typeface="Noto Serif Display Ultra-Bold Italics" charset="1" panose="02020902080505090204"/>
      <p:regular r:id="rId37"/>
    </p:embeddedFont>
    <p:embeddedFont>
      <p:font typeface="Noto Serif Display Heavy" charset="1" panose="02020A02080505020204"/>
      <p:regular r:id="rId38"/>
    </p:embeddedFont>
    <p:embeddedFont>
      <p:font typeface="Noto Serif Display Heavy Italics" charset="1" panose="02020A02080505090204"/>
      <p:regular r:id="rId39"/>
    </p:embeddedFont>
    <p:embeddedFont>
      <p:font typeface="Cabin" charset="1" panose="00000500000000000000"/>
      <p:regular r:id="rId40"/>
    </p:embeddedFont>
    <p:embeddedFont>
      <p:font typeface="Cabin Bold" charset="1" panose="00000800000000000000"/>
      <p:regular r:id="rId41"/>
    </p:embeddedFont>
    <p:embeddedFont>
      <p:font typeface="Cabin Italics" charset="1" panose="00000500000000000000"/>
      <p:regular r:id="rId42"/>
    </p:embeddedFont>
    <p:embeddedFont>
      <p:font typeface="Cabin Bold Italics" charset="1" panose="00000800000000000000"/>
      <p:regular r:id="rId43"/>
    </p:embeddedFont>
    <p:embeddedFont>
      <p:font typeface="Cabin Medium" charset="1" panose="00000600000000000000"/>
      <p:regular r:id="rId44"/>
    </p:embeddedFont>
    <p:embeddedFont>
      <p:font typeface="Cabin Medium Italics" charset="1" panose="00000600000000000000"/>
      <p:regular r:id="rId45"/>
    </p:embeddedFont>
    <p:embeddedFont>
      <p:font typeface="Cabin Semi-Bold" charset="1" panose="00000700000000000000"/>
      <p:regular r:id="rId46"/>
    </p:embeddedFont>
    <p:embeddedFont>
      <p:font typeface="Cabin Semi-Bold Italics" charset="1" panose="00000700000000000000"/>
      <p:regular r:id="rId47"/>
    </p:embeddedFont>
    <p:embeddedFont>
      <p:font typeface="Bungee" charset="1" panose="000000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slides/slide1.xml" Type="http://schemas.openxmlformats.org/officeDocument/2006/relationships/slide"/><Relationship Id="rId5" Target="tableStyles.xml" Type="http://schemas.openxmlformats.org/officeDocument/2006/relationships/tableStyles"/><Relationship Id="rId50" Target="slides/slide2.xml" Type="http://schemas.openxmlformats.org/officeDocument/2006/relationships/slide"/><Relationship Id="rId51" Target="slides/slide3.xml" Type="http://schemas.openxmlformats.org/officeDocument/2006/relationships/slide"/><Relationship Id="rId52" Target="slides/slide4.xml" Type="http://schemas.openxmlformats.org/officeDocument/2006/relationships/slide"/><Relationship Id="rId53" Target="slides/slide5.xml" Type="http://schemas.openxmlformats.org/officeDocument/2006/relationships/slide"/><Relationship Id="rId54" Target="slides/slide6.xml" Type="http://schemas.openxmlformats.org/officeDocument/2006/relationships/slide"/><Relationship Id="rId55" Target="slides/slide7.xml" Type="http://schemas.openxmlformats.org/officeDocument/2006/relationships/slide"/><Relationship Id="rId56" Target="slides/slide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jpe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47.gif"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DAF1"/>
        </a:solidFill>
      </p:bgPr>
    </p:bg>
    <p:spTree>
      <p:nvGrpSpPr>
        <p:cNvPr id="1" name=""/>
        <p:cNvGrpSpPr/>
        <p:nvPr/>
      </p:nvGrpSpPr>
      <p:grpSpPr>
        <a:xfrm>
          <a:off x="0" y="0"/>
          <a:ext cx="0" cy="0"/>
          <a:chOff x="0" y="0"/>
          <a:chExt cx="0" cy="0"/>
        </a:xfrm>
      </p:grpSpPr>
      <p:sp>
        <p:nvSpPr>
          <p:cNvPr name="Freeform 2" id="2"/>
          <p:cNvSpPr/>
          <p:nvPr/>
        </p:nvSpPr>
        <p:spPr>
          <a:xfrm flipH="false" flipV="false" rot="659193">
            <a:off x="1315242" y="5002406"/>
            <a:ext cx="1058231" cy="1038389"/>
          </a:xfrm>
          <a:custGeom>
            <a:avLst/>
            <a:gdLst/>
            <a:ahLst/>
            <a:cxnLst/>
            <a:rect r="r" b="b" t="t" l="l"/>
            <a:pathLst>
              <a:path h="1038389" w="1058231">
                <a:moveTo>
                  <a:pt x="0" y="0"/>
                </a:moveTo>
                <a:lnTo>
                  <a:pt x="1058231" y="0"/>
                </a:lnTo>
                <a:lnTo>
                  <a:pt x="1058231" y="1038389"/>
                </a:lnTo>
                <a:lnTo>
                  <a:pt x="0" y="1038389"/>
                </a:lnTo>
                <a:lnTo>
                  <a:pt x="0" y="0"/>
                </a:lnTo>
                <a:close/>
              </a:path>
            </a:pathLst>
          </a:custGeom>
          <a:blipFill>
            <a:blip r:embed="rId2"/>
            <a:stretch>
              <a:fillRect l="0" t="0" r="0" b="0"/>
            </a:stretch>
          </a:blipFill>
        </p:spPr>
      </p:sp>
      <p:sp>
        <p:nvSpPr>
          <p:cNvPr name="Freeform 3" id="3"/>
          <p:cNvSpPr/>
          <p:nvPr/>
        </p:nvSpPr>
        <p:spPr>
          <a:xfrm flipH="false" flipV="false" rot="0">
            <a:off x="-695081" y="-304323"/>
            <a:ext cx="2842681" cy="2771614"/>
          </a:xfrm>
          <a:custGeom>
            <a:avLst/>
            <a:gdLst/>
            <a:ahLst/>
            <a:cxnLst/>
            <a:rect r="r" b="b" t="t" l="l"/>
            <a:pathLst>
              <a:path h="2771614" w="2842681">
                <a:moveTo>
                  <a:pt x="0" y="0"/>
                </a:moveTo>
                <a:lnTo>
                  <a:pt x="2842681" y="0"/>
                </a:lnTo>
                <a:lnTo>
                  <a:pt x="2842681" y="2771613"/>
                </a:lnTo>
                <a:lnTo>
                  <a:pt x="0" y="2771613"/>
                </a:lnTo>
                <a:lnTo>
                  <a:pt x="0" y="0"/>
                </a:lnTo>
                <a:close/>
              </a:path>
            </a:pathLst>
          </a:custGeom>
          <a:blipFill>
            <a:blip r:embed="rId3"/>
            <a:stretch>
              <a:fillRect l="0" t="0" r="0" b="0"/>
            </a:stretch>
          </a:blipFill>
        </p:spPr>
      </p:sp>
      <p:sp>
        <p:nvSpPr>
          <p:cNvPr name="Freeform 4" id="4"/>
          <p:cNvSpPr/>
          <p:nvPr/>
        </p:nvSpPr>
        <p:spPr>
          <a:xfrm flipH="false" flipV="false" rot="547894">
            <a:off x="16040273" y="596293"/>
            <a:ext cx="2438055" cy="2422817"/>
          </a:xfrm>
          <a:custGeom>
            <a:avLst/>
            <a:gdLst/>
            <a:ahLst/>
            <a:cxnLst/>
            <a:rect r="r" b="b" t="t" l="l"/>
            <a:pathLst>
              <a:path h="2422817" w="2438055">
                <a:moveTo>
                  <a:pt x="0" y="0"/>
                </a:moveTo>
                <a:lnTo>
                  <a:pt x="2438054" y="0"/>
                </a:lnTo>
                <a:lnTo>
                  <a:pt x="2438054" y="2422817"/>
                </a:lnTo>
                <a:lnTo>
                  <a:pt x="0" y="2422817"/>
                </a:lnTo>
                <a:lnTo>
                  <a:pt x="0" y="0"/>
                </a:lnTo>
                <a:close/>
              </a:path>
            </a:pathLst>
          </a:custGeom>
          <a:blipFill>
            <a:blip r:embed="rId4"/>
            <a:stretch>
              <a:fillRect l="0" t="0" r="0" b="0"/>
            </a:stretch>
          </a:blipFill>
        </p:spPr>
      </p:sp>
      <p:sp>
        <p:nvSpPr>
          <p:cNvPr name="Freeform 5" id="5"/>
          <p:cNvSpPr/>
          <p:nvPr/>
        </p:nvSpPr>
        <p:spPr>
          <a:xfrm flipH="false" flipV="false" rot="659193">
            <a:off x="16730185" y="4624305"/>
            <a:ext cx="1058231" cy="1038389"/>
          </a:xfrm>
          <a:custGeom>
            <a:avLst/>
            <a:gdLst/>
            <a:ahLst/>
            <a:cxnLst/>
            <a:rect r="r" b="b" t="t" l="l"/>
            <a:pathLst>
              <a:path h="1038389" w="1058231">
                <a:moveTo>
                  <a:pt x="0" y="0"/>
                </a:moveTo>
                <a:lnTo>
                  <a:pt x="1058230" y="0"/>
                </a:lnTo>
                <a:lnTo>
                  <a:pt x="1058230" y="1038390"/>
                </a:lnTo>
                <a:lnTo>
                  <a:pt x="0" y="1038390"/>
                </a:lnTo>
                <a:lnTo>
                  <a:pt x="0" y="0"/>
                </a:lnTo>
                <a:close/>
              </a:path>
            </a:pathLst>
          </a:custGeom>
          <a:blipFill>
            <a:blip r:embed="rId2"/>
            <a:stretch>
              <a:fillRect l="0" t="0" r="0" b="0"/>
            </a:stretch>
          </a:blipFill>
        </p:spPr>
      </p:sp>
      <p:sp>
        <p:nvSpPr>
          <p:cNvPr name="Freeform 6" id="6"/>
          <p:cNvSpPr/>
          <p:nvPr/>
        </p:nvSpPr>
        <p:spPr>
          <a:xfrm flipH="false" flipV="false" rot="482477">
            <a:off x="568549" y="8410715"/>
            <a:ext cx="2551618" cy="2388953"/>
          </a:xfrm>
          <a:custGeom>
            <a:avLst/>
            <a:gdLst/>
            <a:ahLst/>
            <a:cxnLst/>
            <a:rect r="r" b="b" t="t" l="l"/>
            <a:pathLst>
              <a:path h="2388953" w="2551618">
                <a:moveTo>
                  <a:pt x="0" y="0"/>
                </a:moveTo>
                <a:lnTo>
                  <a:pt x="2551618" y="0"/>
                </a:lnTo>
                <a:lnTo>
                  <a:pt x="2551618" y="2388952"/>
                </a:lnTo>
                <a:lnTo>
                  <a:pt x="0" y="2388952"/>
                </a:lnTo>
                <a:lnTo>
                  <a:pt x="0" y="0"/>
                </a:lnTo>
                <a:close/>
              </a:path>
            </a:pathLst>
          </a:custGeom>
          <a:blipFill>
            <a:blip r:embed="rId5"/>
            <a:stretch>
              <a:fillRect l="0" t="0" r="0" b="0"/>
            </a:stretch>
          </a:blipFill>
        </p:spPr>
      </p:sp>
      <p:sp>
        <p:nvSpPr>
          <p:cNvPr name="Freeform 7" id="7"/>
          <p:cNvSpPr/>
          <p:nvPr/>
        </p:nvSpPr>
        <p:spPr>
          <a:xfrm flipH="false" flipV="false" rot="659193">
            <a:off x="7996519" y="-101011"/>
            <a:ext cx="1058231" cy="1038389"/>
          </a:xfrm>
          <a:custGeom>
            <a:avLst/>
            <a:gdLst/>
            <a:ahLst/>
            <a:cxnLst/>
            <a:rect r="r" b="b" t="t" l="l"/>
            <a:pathLst>
              <a:path h="1038389" w="1058231">
                <a:moveTo>
                  <a:pt x="0" y="0"/>
                </a:moveTo>
                <a:lnTo>
                  <a:pt x="1058231" y="0"/>
                </a:lnTo>
                <a:lnTo>
                  <a:pt x="1058231" y="1038389"/>
                </a:lnTo>
                <a:lnTo>
                  <a:pt x="0" y="1038389"/>
                </a:lnTo>
                <a:lnTo>
                  <a:pt x="0" y="0"/>
                </a:lnTo>
                <a:close/>
              </a:path>
            </a:pathLst>
          </a:custGeom>
          <a:blipFill>
            <a:blip r:embed="rId2"/>
            <a:stretch>
              <a:fillRect l="0" t="0" r="0" b="0"/>
            </a:stretch>
          </a:blipFill>
        </p:spPr>
      </p:sp>
      <p:sp>
        <p:nvSpPr>
          <p:cNvPr name="Freeform 8" id="8"/>
          <p:cNvSpPr/>
          <p:nvPr/>
        </p:nvSpPr>
        <p:spPr>
          <a:xfrm flipH="false" flipV="false" rot="0">
            <a:off x="14610277" y="7168336"/>
            <a:ext cx="2185112" cy="3461564"/>
          </a:xfrm>
          <a:custGeom>
            <a:avLst/>
            <a:gdLst/>
            <a:ahLst/>
            <a:cxnLst/>
            <a:rect r="r" b="b" t="t" l="l"/>
            <a:pathLst>
              <a:path h="3461564" w="2185112">
                <a:moveTo>
                  <a:pt x="0" y="0"/>
                </a:moveTo>
                <a:lnTo>
                  <a:pt x="2185112" y="0"/>
                </a:lnTo>
                <a:lnTo>
                  <a:pt x="2185112" y="3461564"/>
                </a:lnTo>
                <a:lnTo>
                  <a:pt x="0" y="3461564"/>
                </a:lnTo>
                <a:lnTo>
                  <a:pt x="0" y="0"/>
                </a:lnTo>
                <a:close/>
              </a:path>
            </a:pathLst>
          </a:custGeom>
          <a:blipFill>
            <a:blip r:embed="rId6"/>
            <a:stretch>
              <a:fillRect l="0" t="0" r="0" b="0"/>
            </a:stretch>
          </a:blipFill>
        </p:spPr>
      </p:sp>
      <p:sp>
        <p:nvSpPr>
          <p:cNvPr name="Freeform 9" id="9"/>
          <p:cNvSpPr/>
          <p:nvPr/>
        </p:nvSpPr>
        <p:spPr>
          <a:xfrm flipH="false" flipV="false" rot="659193">
            <a:off x="11752370" y="8739105"/>
            <a:ext cx="1058231" cy="1038389"/>
          </a:xfrm>
          <a:custGeom>
            <a:avLst/>
            <a:gdLst/>
            <a:ahLst/>
            <a:cxnLst/>
            <a:rect r="r" b="b" t="t" l="l"/>
            <a:pathLst>
              <a:path h="1038389" w="1058231">
                <a:moveTo>
                  <a:pt x="0" y="0"/>
                </a:moveTo>
                <a:lnTo>
                  <a:pt x="1058231" y="0"/>
                </a:lnTo>
                <a:lnTo>
                  <a:pt x="1058231" y="1038390"/>
                </a:lnTo>
                <a:lnTo>
                  <a:pt x="0" y="1038390"/>
                </a:lnTo>
                <a:lnTo>
                  <a:pt x="0" y="0"/>
                </a:lnTo>
                <a:close/>
              </a:path>
            </a:pathLst>
          </a:custGeom>
          <a:blipFill>
            <a:blip r:embed="rId2"/>
            <a:stretch>
              <a:fillRect l="0" t="0" r="0" b="0"/>
            </a:stretch>
          </a:blipFill>
        </p:spPr>
      </p:sp>
      <p:sp>
        <p:nvSpPr>
          <p:cNvPr name="TextBox 10" id="10"/>
          <p:cNvSpPr txBox="true"/>
          <p:nvPr/>
        </p:nvSpPr>
        <p:spPr>
          <a:xfrm rot="0">
            <a:off x="1576060" y="1823809"/>
            <a:ext cx="14736741" cy="6422200"/>
          </a:xfrm>
          <a:prstGeom prst="rect">
            <a:avLst/>
          </a:prstGeom>
        </p:spPr>
        <p:txBody>
          <a:bodyPr anchor="t" rtlCol="false" tIns="0" lIns="0" bIns="0" rIns="0">
            <a:spAutoFit/>
          </a:bodyPr>
          <a:lstStyle/>
          <a:p>
            <a:pPr algn="ctr">
              <a:lnSpc>
                <a:spcPts val="16695"/>
              </a:lnSpc>
            </a:pPr>
            <a:r>
              <a:rPr lang="en-US" sz="16053">
                <a:solidFill>
                  <a:srgbClr val="D75B3F"/>
                </a:solidFill>
                <a:latin typeface="Baloo"/>
              </a:rPr>
              <a:t>CHÀO THẦY </a:t>
            </a:r>
          </a:p>
          <a:p>
            <a:pPr algn="ctr">
              <a:lnSpc>
                <a:spcPts val="16695"/>
              </a:lnSpc>
            </a:pPr>
            <a:r>
              <a:rPr lang="en-US" sz="16053">
                <a:solidFill>
                  <a:srgbClr val="D75B3F"/>
                </a:solidFill>
                <a:latin typeface="Baloo"/>
              </a:rPr>
              <a:t>VÀ </a:t>
            </a:r>
          </a:p>
          <a:p>
            <a:pPr algn="ctr">
              <a:lnSpc>
                <a:spcPts val="16695"/>
              </a:lnSpc>
            </a:pPr>
            <a:r>
              <a:rPr lang="en-US" sz="16053">
                <a:solidFill>
                  <a:srgbClr val="D75B3F"/>
                </a:solidFill>
                <a:latin typeface="Baloo"/>
              </a:rPr>
              <a:t>CÁC BẠN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D9DD"/>
        </a:solidFill>
      </p:bgPr>
    </p:bg>
    <p:spTree>
      <p:nvGrpSpPr>
        <p:cNvPr id="1" name=""/>
        <p:cNvGrpSpPr/>
        <p:nvPr/>
      </p:nvGrpSpPr>
      <p:grpSpPr>
        <a:xfrm>
          <a:off x="0" y="0"/>
          <a:ext cx="0" cy="0"/>
          <a:chOff x="0" y="0"/>
          <a:chExt cx="0" cy="0"/>
        </a:xfrm>
      </p:grpSpPr>
      <p:sp>
        <p:nvSpPr>
          <p:cNvPr name="Freeform 2" id="2"/>
          <p:cNvSpPr/>
          <p:nvPr/>
        </p:nvSpPr>
        <p:spPr>
          <a:xfrm flipH="false" flipV="false" rot="-1401859">
            <a:off x="731442" y="1358970"/>
            <a:ext cx="594516" cy="981933"/>
          </a:xfrm>
          <a:custGeom>
            <a:avLst/>
            <a:gdLst/>
            <a:ahLst/>
            <a:cxnLst/>
            <a:rect r="r" b="b" t="t" l="l"/>
            <a:pathLst>
              <a:path h="981933" w="594516">
                <a:moveTo>
                  <a:pt x="0" y="0"/>
                </a:moveTo>
                <a:lnTo>
                  <a:pt x="594516" y="0"/>
                </a:lnTo>
                <a:lnTo>
                  <a:pt x="594516" y="981932"/>
                </a:lnTo>
                <a:lnTo>
                  <a:pt x="0" y="981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01859">
            <a:off x="3672669" y="-490966"/>
            <a:ext cx="594516" cy="981933"/>
          </a:xfrm>
          <a:custGeom>
            <a:avLst/>
            <a:gdLst/>
            <a:ahLst/>
            <a:cxnLst/>
            <a:rect r="r" b="b" t="t" l="l"/>
            <a:pathLst>
              <a:path h="981933" w="594516">
                <a:moveTo>
                  <a:pt x="0" y="0"/>
                </a:moveTo>
                <a:lnTo>
                  <a:pt x="594516" y="0"/>
                </a:lnTo>
                <a:lnTo>
                  <a:pt x="594516" y="981932"/>
                </a:lnTo>
                <a:lnTo>
                  <a:pt x="0" y="981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401859">
            <a:off x="6766847" y="1159649"/>
            <a:ext cx="594516" cy="981933"/>
          </a:xfrm>
          <a:custGeom>
            <a:avLst/>
            <a:gdLst/>
            <a:ahLst/>
            <a:cxnLst/>
            <a:rect r="r" b="b" t="t" l="l"/>
            <a:pathLst>
              <a:path h="981933" w="594516">
                <a:moveTo>
                  <a:pt x="0" y="0"/>
                </a:moveTo>
                <a:lnTo>
                  <a:pt x="594516" y="0"/>
                </a:lnTo>
                <a:lnTo>
                  <a:pt x="594516" y="981933"/>
                </a:lnTo>
                <a:lnTo>
                  <a:pt x="0" y="98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401859">
            <a:off x="9314331" y="-222718"/>
            <a:ext cx="594516" cy="981933"/>
          </a:xfrm>
          <a:custGeom>
            <a:avLst/>
            <a:gdLst/>
            <a:ahLst/>
            <a:cxnLst/>
            <a:rect r="r" b="b" t="t" l="l"/>
            <a:pathLst>
              <a:path h="981933" w="594516">
                <a:moveTo>
                  <a:pt x="0" y="0"/>
                </a:moveTo>
                <a:lnTo>
                  <a:pt x="594516" y="0"/>
                </a:lnTo>
                <a:lnTo>
                  <a:pt x="594516" y="981933"/>
                </a:lnTo>
                <a:lnTo>
                  <a:pt x="0" y="98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401859">
            <a:off x="12376669" y="1358970"/>
            <a:ext cx="594516" cy="981933"/>
          </a:xfrm>
          <a:custGeom>
            <a:avLst/>
            <a:gdLst/>
            <a:ahLst/>
            <a:cxnLst/>
            <a:rect r="r" b="b" t="t" l="l"/>
            <a:pathLst>
              <a:path h="981933" w="594516">
                <a:moveTo>
                  <a:pt x="0" y="0"/>
                </a:moveTo>
                <a:lnTo>
                  <a:pt x="594515" y="0"/>
                </a:lnTo>
                <a:lnTo>
                  <a:pt x="594515" y="981932"/>
                </a:lnTo>
                <a:lnTo>
                  <a:pt x="0" y="981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401859">
            <a:off x="14247024" y="77627"/>
            <a:ext cx="594516" cy="981933"/>
          </a:xfrm>
          <a:custGeom>
            <a:avLst/>
            <a:gdLst/>
            <a:ahLst/>
            <a:cxnLst/>
            <a:rect r="r" b="b" t="t" l="l"/>
            <a:pathLst>
              <a:path h="981933" w="594516">
                <a:moveTo>
                  <a:pt x="0" y="0"/>
                </a:moveTo>
                <a:lnTo>
                  <a:pt x="594516" y="0"/>
                </a:lnTo>
                <a:lnTo>
                  <a:pt x="594516" y="981933"/>
                </a:lnTo>
                <a:lnTo>
                  <a:pt x="0" y="98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401859">
            <a:off x="17429631" y="1615876"/>
            <a:ext cx="594516" cy="981933"/>
          </a:xfrm>
          <a:custGeom>
            <a:avLst/>
            <a:gdLst/>
            <a:ahLst/>
            <a:cxnLst/>
            <a:rect r="r" b="b" t="t" l="l"/>
            <a:pathLst>
              <a:path h="981933" w="594516">
                <a:moveTo>
                  <a:pt x="0" y="0"/>
                </a:moveTo>
                <a:lnTo>
                  <a:pt x="594516" y="0"/>
                </a:lnTo>
                <a:lnTo>
                  <a:pt x="594516" y="981933"/>
                </a:lnTo>
                <a:lnTo>
                  <a:pt x="0" y="98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401859">
            <a:off x="23315" y="6756631"/>
            <a:ext cx="594516" cy="981933"/>
          </a:xfrm>
          <a:custGeom>
            <a:avLst/>
            <a:gdLst/>
            <a:ahLst/>
            <a:cxnLst/>
            <a:rect r="r" b="b" t="t" l="l"/>
            <a:pathLst>
              <a:path h="981933" w="594516">
                <a:moveTo>
                  <a:pt x="0" y="0"/>
                </a:moveTo>
                <a:lnTo>
                  <a:pt x="594516" y="0"/>
                </a:lnTo>
                <a:lnTo>
                  <a:pt x="594516" y="981933"/>
                </a:lnTo>
                <a:lnTo>
                  <a:pt x="0" y="98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401859">
            <a:off x="2376153" y="8198740"/>
            <a:ext cx="594516" cy="981933"/>
          </a:xfrm>
          <a:custGeom>
            <a:avLst/>
            <a:gdLst/>
            <a:ahLst/>
            <a:cxnLst/>
            <a:rect r="r" b="b" t="t" l="l"/>
            <a:pathLst>
              <a:path h="981933" w="594516">
                <a:moveTo>
                  <a:pt x="0" y="0"/>
                </a:moveTo>
                <a:lnTo>
                  <a:pt x="594516" y="0"/>
                </a:lnTo>
                <a:lnTo>
                  <a:pt x="594516" y="981933"/>
                </a:lnTo>
                <a:lnTo>
                  <a:pt x="0" y="98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1401859">
            <a:off x="5831669" y="7630146"/>
            <a:ext cx="594516" cy="981933"/>
          </a:xfrm>
          <a:custGeom>
            <a:avLst/>
            <a:gdLst/>
            <a:ahLst/>
            <a:cxnLst/>
            <a:rect r="r" b="b" t="t" l="l"/>
            <a:pathLst>
              <a:path h="981933" w="594516">
                <a:moveTo>
                  <a:pt x="0" y="0"/>
                </a:moveTo>
                <a:lnTo>
                  <a:pt x="594516" y="0"/>
                </a:lnTo>
                <a:lnTo>
                  <a:pt x="594516" y="981933"/>
                </a:lnTo>
                <a:lnTo>
                  <a:pt x="0" y="98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401859">
            <a:off x="9201226" y="9543069"/>
            <a:ext cx="594516" cy="981933"/>
          </a:xfrm>
          <a:custGeom>
            <a:avLst/>
            <a:gdLst/>
            <a:ahLst/>
            <a:cxnLst/>
            <a:rect r="r" b="b" t="t" l="l"/>
            <a:pathLst>
              <a:path h="981933" w="594516">
                <a:moveTo>
                  <a:pt x="0" y="0"/>
                </a:moveTo>
                <a:lnTo>
                  <a:pt x="594516" y="0"/>
                </a:lnTo>
                <a:lnTo>
                  <a:pt x="594516" y="981933"/>
                </a:lnTo>
                <a:lnTo>
                  <a:pt x="0" y="98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1401859">
            <a:off x="11909080" y="8538645"/>
            <a:ext cx="594516" cy="981933"/>
          </a:xfrm>
          <a:custGeom>
            <a:avLst/>
            <a:gdLst/>
            <a:ahLst/>
            <a:cxnLst/>
            <a:rect r="r" b="b" t="t" l="l"/>
            <a:pathLst>
              <a:path h="981933" w="594516">
                <a:moveTo>
                  <a:pt x="0" y="0"/>
                </a:moveTo>
                <a:lnTo>
                  <a:pt x="594515" y="0"/>
                </a:lnTo>
                <a:lnTo>
                  <a:pt x="594515" y="981933"/>
                </a:lnTo>
                <a:lnTo>
                  <a:pt x="0" y="98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1401859">
            <a:off x="14247024" y="9543069"/>
            <a:ext cx="594516" cy="981933"/>
          </a:xfrm>
          <a:custGeom>
            <a:avLst/>
            <a:gdLst/>
            <a:ahLst/>
            <a:cxnLst/>
            <a:rect r="r" b="b" t="t" l="l"/>
            <a:pathLst>
              <a:path h="981933" w="594516">
                <a:moveTo>
                  <a:pt x="0" y="0"/>
                </a:moveTo>
                <a:lnTo>
                  <a:pt x="594516" y="0"/>
                </a:lnTo>
                <a:lnTo>
                  <a:pt x="594516" y="981933"/>
                </a:lnTo>
                <a:lnTo>
                  <a:pt x="0" y="98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401859">
            <a:off x="17897220" y="6095840"/>
            <a:ext cx="594516" cy="981933"/>
          </a:xfrm>
          <a:custGeom>
            <a:avLst/>
            <a:gdLst/>
            <a:ahLst/>
            <a:cxnLst/>
            <a:rect r="r" b="b" t="t" l="l"/>
            <a:pathLst>
              <a:path h="981933" w="594516">
                <a:moveTo>
                  <a:pt x="0" y="0"/>
                </a:moveTo>
                <a:lnTo>
                  <a:pt x="594516" y="0"/>
                </a:lnTo>
                <a:lnTo>
                  <a:pt x="594516" y="981932"/>
                </a:lnTo>
                <a:lnTo>
                  <a:pt x="0" y="981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4090283" y="1480663"/>
            <a:ext cx="815663" cy="738546"/>
          </a:xfrm>
          <a:custGeom>
            <a:avLst/>
            <a:gdLst/>
            <a:ahLst/>
            <a:cxnLst/>
            <a:rect r="r" b="b" t="t" l="l"/>
            <a:pathLst>
              <a:path h="738546" w="815663">
                <a:moveTo>
                  <a:pt x="0" y="0"/>
                </a:moveTo>
                <a:lnTo>
                  <a:pt x="815663" y="0"/>
                </a:lnTo>
                <a:lnTo>
                  <a:pt x="815663" y="738546"/>
                </a:lnTo>
                <a:lnTo>
                  <a:pt x="0" y="738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8795926" y="2418530"/>
            <a:ext cx="815663" cy="738546"/>
          </a:xfrm>
          <a:custGeom>
            <a:avLst/>
            <a:gdLst/>
            <a:ahLst/>
            <a:cxnLst/>
            <a:rect r="r" b="b" t="t" l="l"/>
            <a:pathLst>
              <a:path h="738546" w="815663">
                <a:moveTo>
                  <a:pt x="0" y="0"/>
                </a:moveTo>
                <a:lnTo>
                  <a:pt x="815663" y="0"/>
                </a:lnTo>
                <a:lnTo>
                  <a:pt x="815663" y="738545"/>
                </a:lnTo>
                <a:lnTo>
                  <a:pt x="0" y="738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4196208" y="1737570"/>
            <a:ext cx="815663" cy="738546"/>
          </a:xfrm>
          <a:custGeom>
            <a:avLst/>
            <a:gdLst/>
            <a:ahLst/>
            <a:cxnLst/>
            <a:rect r="r" b="b" t="t" l="l"/>
            <a:pathLst>
              <a:path h="738546" w="815663">
                <a:moveTo>
                  <a:pt x="0" y="0"/>
                </a:moveTo>
                <a:lnTo>
                  <a:pt x="815663" y="0"/>
                </a:lnTo>
                <a:lnTo>
                  <a:pt x="815663" y="738545"/>
                </a:lnTo>
                <a:lnTo>
                  <a:pt x="0" y="738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5848945" y="8121113"/>
            <a:ext cx="815663" cy="738546"/>
          </a:xfrm>
          <a:custGeom>
            <a:avLst/>
            <a:gdLst/>
            <a:ahLst/>
            <a:cxnLst/>
            <a:rect r="r" b="b" t="t" l="l"/>
            <a:pathLst>
              <a:path h="738546" w="815663">
                <a:moveTo>
                  <a:pt x="0" y="0"/>
                </a:moveTo>
                <a:lnTo>
                  <a:pt x="815663" y="0"/>
                </a:lnTo>
                <a:lnTo>
                  <a:pt x="815663" y="738546"/>
                </a:lnTo>
                <a:lnTo>
                  <a:pt x="0" y="738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8215232" y="7751840"/>
            <a:ext cx="815663" cy="738546"/>
          </a:xfrm>
          <a:custGeom>
            <a:avLst/>
            <a:gdLst/>
            <a:ahLst/>
            <a:cxnLst/>
            <a:rect r="r" b="b" t="t" l="l"/>
            <a:pathLst>
              <a:path h="738546" w="815663">
                <a:moveTo>
                  <a:pt x="0" y="0"/>
                </a:moveTo>
                <a:lnTo>
                  <a:pt x="815663" y="0"/>
                </a:lnTo>
                <a:lnTo>
                  <a:pt x="815663" y="738546"/>
                </a:lnTo>
                <a:lnTo>
                  <a:pt x="0" y="738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4090283" y="9096169"/>
            <a:ext cx="815663" cy="738546"/>
          </a:xfrm>
          <a:custGeom>
            <a:avLst/>
            <a:gdLst/>
            <a:ahLst/>
            <a:cxnLst/>
            <a:rect r="r" b="b" t="t" l="l"/>
            <a:pathLst>
              <a:path h="738546" w="815663">
                <a:moveTo>
                  <a:pt x="0" y="0"/>
                </a:moveTo>
                <a:lnTo>
                  <a:pt x="815663" y="0"/>
                </a:lnTo>
                <a:lnTo>
                  <a:pt x="815663" y="738546"/>
                </a:lnTo>
                <a:lnTo>
                  <a:pt x="0" y="738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2" id="22"/>
          <p:cNvGrpSpPr/>
          <p:nvPr/>
        </p:nvGrpSpPr>
        <p:grpSpPr>
          <a:xfrm rot="0">
            <a:off x="1022728" y="2106842"/>
            <a:ext cx="16233019" cy="5590266"/>
            <a:chOff x="0" y="0"/>
            <a:chExt cx="3472874" cy="1200783"/>
          </a:xfrm>
        </p:grpSpPr>
        <p:sp>
          <p:nvSpPr>
            <p:cNvPr name="Freeform 23" id="23"/>
            <p:cNvSpPr/>
            <p:nvPr/>
          </p:nvSpPr>
          <p:spPr>
            <a:xfrm flipH="false" flipV="false" rot="0">
              <a:off x="0" y="0"/>
              <a:ext cx="3472874" cy="1200783"/>
            </a:xfrm>
            <a:custGeom>
              <a:avLst/>
              <a:gdLst/>
              <a:ahLst/>
              <a:cxnLst/>
              <a:rect r="r" b="b" t="t" l="l"/>
              <a:pathLst>
                <a:path h="1200783" w="3472874">
                  <a:moveTo>
                    <a:pt x="3348414" y="1200783"/>
                  </a:moveTo>
                  <a:lnTo>
                    <a:pt x="124460" y="1200783"/>
                  </a:lnTo>
                  <a:cubicBezTo>
                    <a:pt x="55880" y="1200783"/>
                    <a:pt x="0" y="1144903"/>
                    <a:pt x="0" y="1076323"/>
                  </a:cubicBezTo>
                  <a:lnTo>
                    <a:pt x="0" y="124460"/>
                  </a:lnTo>
                  <a:cubicBezTo>
                    <a:pt x="0" y="55880"/>
                    <a:pt x="55880" y="0"/>
                    <a:pt x="124460" y="0"/>
                  </a:cubicBezTo>
                  <a:lnTo>
                    <a:pt x="3348414" y="0"/>
                  </a:lnTo>
                  <a:cubicBezTo>
                    <a:pt x="3416994" y="0"/>
                    <a:pt x="3472874" y="55880"/>
                    <a:pt x="3472874" y="124460"/>
                  </a:cubicBezTo>
                  <a:lnTo>
                    <a:pt x="3472874" y="1076323"/>
                  </a:lnTo>
                  <a:cubicBezTo>
                    <a:pt x="3472874" y="1144903"/>
                    <a:pt x="3416994" y="1200783"/>
                    <a:pt x="3348414" y="1200783"/>
                  </a:cubicBezTo>
                  <a:close/>
                </a:path>
              </a:pathLst>
            </a:custGeom>
            <a:solidFill>
              <a:srgbClr val="FFFFFF"/>
            </a:solidFill>
          </p:spPr>
        </p:sp>
      </p:grpSp>
      <p:sp>
        <p:nvSpPr>
          <p:cNvPr name="TextBox 24" id="24"/>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25" id="25"/>
          <p:cNvSpPr txBox="true"/>
          <p:nvPr/>
        </p:nvSpPr>
        <p:spPr>
          <a:xfrm rot="0">
            <a:off x="1399926" y="3093052"/>
            <a:ext cx="15478623" cy="5028061"/>
          </a:xfrm>
          <a:prstGeom prst="rect">
            <a:avLst/>
          </a:prstGeom>
        </p:spPr>
        <p:txBody>
          <a:bodyPr anchor="t" rtlCol="false" tIns="0" lIns="0" bIns="0" rIns="0">
            <a:spAutoFit/>
          </a:bodyPr>
          <a:lstStyle/>
          <a:p>
            <a:pPr algn="ctr">
              <a:lnSpc>
                <a:spcPts val="10037"/>
              </a:lnSpc>
            </a:pPr>
            <a:r>
              <a:rPr lang="en-US" sz="7169">
                <a:solidFill>
                  <a:srgbClr val="004AAD"/>
                </a:solidFill>
                <a:latin typeface="Arturo Outline"/>
              </a:rPr>
              <a:t>XÂY DỰNG WEBSITE QUẢN LÝ SỔ LIÊN LẠC TRƯỜNG TRUNG HỌC</a:t>
            </a:r>
          </a:p>
          <a:p>
            <a:pPr algn="ctr">
              <a:lnSpc>
                <a:spcPts val="10037"/>
              </a:lnSpc>
            </a:pPr>
          </a:p>
        </p:txBody>
      </p:sp>
      <p:sp>
        <p:nvSpPr>
          <p:cNvPr name="Freeform 26" id="26"/>
          <p:cNvSpPr/>
          <p:nvPr/>
        </p:nvSpPr>
        <p:spPr>
          <a:xfrm flipH="false" flipV="false" rot="0">
            <a:off x="779916" y="268249"/>
            <a:ext cx="8013719" cy="1382367"/>
          </a:xfrm>
          <a:custGeom>
            <a:avLst/>
            <a:gdLst/>
            <a:ahLst/>
            <a:cxnLst/>
            <a:rect r="r" b="b" t="t" l="l"/>
            <a:pathLst>
              <a:path h="1382367" w="8013719">
                <a:moveTo>
                  <a:pt x="0" y="0"/>
                </a:moveTo>
                <a:lnTo>
                  <a:pt x="8013719" y="0"/>
                </a:lnTo>
                <a:lnTo>
                  <a:pt x="8013719" y="1382366"/>
                </a:lnTo>
                <a:lnTo>
                  <a:pt x="0" y="1382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7" id="27"/>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28" id="28"/>
          <p:cNvSpPr txBox="true"/>
          <p:nvPr/>
        </p:nvSpPr>
        <p:spPr>
          <a:xfrm rot="0">
            <a:off x="2798908" y="383169"/>
            <a:ext cx="3975735" cy="1028701"/>
          </a:xfrm>
          <a:prstGeom prst="rect">
            <a:avLst/>
          </a:prstGeom>
        </p:spPr>
        <p:txBody>
          <a:bodyPr anchor="t" rtlCol="false" tIns="0" lIns="0" bIns="0" rIns="0">
            <a:spAutoFit/>
          </a:bodyPr>
          <a:lstStyle/>
          <a:p>
            <a:pPr algn="ctr">
              <a:lnSpc>
                <a:spcPts val="8399"/>
              </a:lnSpc>
            </a:pPr>
            <a:r>
              <a:rPr lang="en-US" sz="5999">
                <a:solidFill>
                  <a:srgbClr val="000000"/>
                </a:solidFill>
                <a:latin typeface="210 미쓰리"/>
              </a:rPr>
              <a:t>TÊN ĐỀ TÀI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2E0"/>
        </a:solidFill>
      </p:bgPr>
    </p:bg>
    <p:spTree>
      <p:nvGrpSpPr>
        <p:cNvPr id="1" name=""/>
        <p:cNvGrpSpPr/>
        <p:nvPr/>
      </p:nvGrpSpPr>
      <p:grpSpPr>
        <a:xfrm>
          <a:off x="0" y="0"/>
          <a:ext cx="0" cy="0"/>
          <a:chOff x="0" y="0"/>
          <a:chExt cx="0" cy="0"/>
        </a:xfrm>
      </p:grpSpPr>
      <p:sp>
        <p:nvSpPr>
          <p:cNvPr name="AutoShape 2" id="2"/>
          <p:cNvSpPr/>
          <p:nvPr/>
        </p:nvSpPr>
        <p:spPr>
          <a:xfrm rot="0">
            <a:off x="-670558" y="8093266"/>
            <a:ext cx="19629115" cy="0"/>
          </a:xfrm>
          <a:prstGeom prst="line">
            <a:avLst/>
          </a:prstGeom>
          <a:ln cap="flat" w="19050">
            <a:solidFill>
              <a:srgbClr val="A6CD70"/>
            </a:solidFill>
            <a:prstDash val="solid"/>
            <a:headEnd type="none" len="sm" w="sm"/>
            <a:tailEnd type="none" len="sm" w="sm"/>
          </a:ln>
        </p:spPr>
      </p:sp>
      <p:sp>
        <p:nvSpPr>
          <p:cNvPr name="AutoShape 3" id="3"/>
          <p:cNvSpPr/>
          <p:nvPr/>
        </p:nvSpPr>
        <p:spPr>
          <a:xfrm rot="0">
            <a:off x="0" y="8112316"/>
            <a:ext cx="18288000" cy="2174684"/>
          </a:xfrm>
          <a:prstGeom prst="rect">
            <a:avLst/>
          </a:prstGeom>
          <a:solidFill>
            <a:srgbClr val="FFFFFF"/>
          </a:solidFill>
        </p:spPr>
      </p:sp>
      <p:sp>
        <p:nvSpPr>
          <p:cNvPr name="Freeform 4" id="4"/>
          <p:cNvSpPr/>
          <p:nvPr/>
        </p:nvSpPr>
        <p:spPr>
          <a:xfrm flipH="false" flipV="false" rot="-8952039">
            <a:off x="8150637" y="-1554803"/>
            <a:ext cx="3668381" cy="3448278"/>
          </a:xfrm>
          <a:custGeom>
            <a:avLst/>
            <a:gdLst/>
            <a:ahLst/>
            <a:cxnLst/>
            <a:rect r="r" b="b" t="t" l="l"/>
            <a:pathLst>
              <a:path h="3448278" w="3668381">
                <a:moveTo>
                  <a:pt x="0" y="0"/>
                </a:moveTo>
                <a:lnTo>
                  <a:pt x="3668380" y="0"/>
                </a:lnTo>
                <a:lnTo>
                  <a:pt x="3668380" y="3448278"/>
                </a:lnTo>
                <a:lnTo>
                  <a:pt x="0" y="34482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3924996" y="2181028"/>
            <a:ext cx="4803262" cy="6861804"/>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0" t="-12222" r="0" b="-12222"/>
              </a:stretch>
            </a:blipFill>
          </p:spPr>
        </p:sp>
      </p:grpSp>
      <p:sp>
        <p:nvSpPr>
          <p:cNvPr name="Freeform 7" id="7"/>
          <p:cNvSpPr/>
          <p:nvPr/>
        </p:nvSpPr>
        <p:spPr>
          <a:xfrm flipH="false" flipV="false" rot="-5491021">
            <a:off x="16084577" y="5103287"/>
            <a:ext cx="597650" cy="2858325"/>
          </a:xfrm>
          <a:custGeom>
            <a:avLst/>
            <a:gdLst/>
            <a:ahLst/>
            <a:cxnLst/>
            <a:rect r="r" b="b" t="t" l="l"/>
            <a:pathLst>
              <a:path h="2858325" w="597650">
                <a:moveTo>
                  <a:pt x="0" y="0"/>
                </a:moveTo>
                <a:lnTo>
                  <a:pt x="597649" y="0"/>
                </a:lnTo>
                <a:lnTo>
                  <a:pt x="597649" y="2858325"/>
                </a:lnTo>
                <a:lnTo>
                  <a:pt x="0" y="28583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8918123"/>
            <a:ext cx="808585" cy="563070"/>
          </a:xfrm>
          <a:custGeom>
            <a:avLst/>
            <a:gdLst/>
            <a:ahLst/>
            <a:cxnLst/>
            <a:rect r="r" b="b" t="t" l="l"/>
            <a:pathLst>
              <a:path h="563070" w="808585">
                <a:moveTo>
                  <a:pt x="0" y="0"/>
                </a:moveTo>
                <a:lnTo>
                  <a:pt x="808585" y="0"/>
                </a:lnTo>
                <a:lnTo>
                  <a:pt x="808585" y="563070"/>
                </a:lnTo>
                <a:lnTo>
                  <a:pt x="0" y="5630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11195203" y="2181028"/>
            <a:ext cx="4803262" cy="6861804"/>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9"/>
              <a:stretch>
                <a:fillRect l="-3571" t="0" r="-3571" b="0"/>
              </a:stretch>
            </a:blipFill>
          </p:spPr>
        </p:sp>
      </p:grpSp>
      <p:sp>
        <p:nvSpPr>
          <p:cNvPr name="TextBox 11" id="11"/>
          <p:cNvSpPr txBox="true"/>
          <p:nvPr/>
        </p:nvSpPr>
        <p:spPr>
          <a:xfrm rot="0">
            <a:off x="-437441" y="236011"/>
            <a:ext cx="7674478" cy="1945017"/>
          </a:xfrm>
          <a:prstGeom prst="rect">
            <a:avLst/>
          </a:prstGeom>
        </p:spPr>
        <p:txBody>
          <a:bodyPr anchor="t" rtlCol="false" tIns="0" lIns="0" bIns="0" rIns="0">
            <a:spAutoFit/>
          </a:bodyPr>
          <a:lstStyle/>
          <a:p>
            <a:pPr algn="ctr">
              <a:lnSpc>
                <a:spcPts val="7591"/>
              </a:lnSpc>
            </a:pPr>
            <a:r>
              <a:rPr lang="en-US" sz="6900">
                <a:solidFill>
                  <a:srgbClr val="2E2E2E"/>
                </a:solidFill>
                <a:latin typeface="Cabin Bold"/>
              </a:rPr>
              <a:t>THÀNH VIÊN NHÓM</a:t>
            </a:r>
          </a:p>
        </p:txBody>
      </p:sp>
      <p:sp>
        <p:nvSpPr>
          <p:cNvPr name="Freeform 12" id="12"/>
          <p:cNvSpPr/>
          <p:nvPr/>
        </p:nvSpPr>
        <p:spPr>
          <a:xfrm flipH="false" flipV="false" rot="-5491021">
            <a:off x="1156090" y="3714337"/>
            <a:ext cx="597650" cy="2858325"/>
          </a:xfrm>
          <a:custGeom>
            <a:avLst/>
            <a:gdLst/>
            <a:ahLst/>
            <a:cxnLst/>
            <a:rect r="r" b="b" t="t" l="l"/>
            <a:pathLst>
              <a:path h="2858325" w="597650">
                <a:moveTo>
                  <a:pt x="0" y="0"/>
                </a:moveTo>
                <a:lnTo>
                  <a:pt x="597650" y="0"/>
                </a:lnTo>
                <a:lnTo>
                  <a:pt x="597650" y="2858326"/>
                </a:lnTo>
                <a:lnTo>
                  <a:pt x="0" y="28583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3924996" y="9212521"/>
            <a:ext cx="5004554" cy="752476"/>
          </a:xfrm>
          <a:prstGeom prst="rect">
            <a:avLst/>
          </a:prstGeom>
        </p:spPr>
        <p:txBody>
          <a:bodyPr anchor="t" rtlCol="false" tIns="0" lIns="0" bIns="0" rIns="0">
            <a:spAutoFit/>
          </a:bodyPr>
          <a:lstStyle/>
          <a:p>
            <a:pPr algn="ctr">
              <a:lnSpc>
                <a:spcPts val="6299"/>
              </a:lnSpc>
            </a:pPr>
            <a:r>
              <a:rPr lang="en-US" sz="4499">
                <a:solidFill>
                  <a:srgbClr val="2E2E2E"/>
                </a:solidFill>
                <a:latin typeface="Baloo"/>
              </a:rPr>
              <a:t>NGUYỄN ĐẬU TOÀN</a:t>
            </a:r>
          </a:p>
        </p:txBody>
      </p:sp>
      <p:sp>
        <p:nvSpPr>
          <p:cNvPr name="TextBox 14" id="14"/>
          <p:cNvSpPr txBox="true"/>
          <p:nvPr/>
        </p:nvSpPr>
        <p:spPr>
          <a:xfrm rot="0">
            <a:off x="11195203" y="9212521"/>
            <a:ext cx="5293162" cy="752476"/>
          </a:xfrm>
          <a:prstGeom prst="rect">
            <a:avLst/>
          </a:prstGeom>
        </p:spPr>
        <p:txBody>
          <a:bodyPr anchor="t" rtlCol="false" tIns="0" lIns="0" bIns="0" rIns="0">
            <a:spAutoFit/>
          </a:bodyPr>
          <a:lstStyle/>
          <a:p>
            <a:pPr algn="ctr">
              <a:lnSpc>
                <a:spcPts val="6299"/>
              </a:lnSpc>
            </a:pPr>
            <a:r>
              <a:rPr lang="en-US" sz="4499">
                <a:solidFill>
                  <a:srgbClr val="2E2E2E"/>
                </a:solidFill>
                <a:latin typeface="Baloo"/>
              </a:rPr>
              <a:t>NGUYỄN KIM HOÀNG</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7EC1D1"/>
        </a:solidFill>
      </p:bgPr>
    </p:bg>
    <p:spTree>
      <p:nvGrpSpPr>
        <p:cNvPr id="1" name=""/>
        <p:cNvGrpSpPr/>
        <p:nvPr/>
      </p:nvGrpSpPr>
      <p:grpSpPr>
        <a:xfrm>
          <a:off x="0" y="0"/>
          <a:ext cx="0" cy="0"/>
          <a:chOff x="0" y="0"/>
          <a:chExt cx="0" cy="0"/>
        </a:xfrm>
      </p:grpSpPr>
      <p:grpSp>
        <p:nvGrpSpPr>
          <p:cNvPr name="Group 2" id="2"/>
          <p:cNvGrpSpPr/>
          <p:nvPr/>
        </p:nvGrpSpPr>
        <p:grpSpPr>
          <a:xfrm rot="0">
            <a:off x="5213811" y="193248"/>
            <a:ext cx="12926526" cy="9900504"/>
            <a:chOff x="0" y="0"/>
            <a:chExt cx="3785250" cy="2899146"/>
          </a:xfrm>
        </p:grpSpPr>
        <p:sp>
          <p:nvSpPr>
            <p:cNvPr name="Freeform 3" id="3"/>
            <p:cNvSpPr/>
            <p:nvPr/>
          </p:nvSpPr>
          <p:spPr>
            <a:xfrm flipH="false" flipV="false" rot="0">
              <a:off x="0" y="0"/>
              <a:ext cx="3785250" cy="2899146"/>
            </a:xfrm>
            <a:custGeom>
              <a:avLst/>
              <a:gdLst/>
              <a:ahLst/>
              <a:cxnLst/>
              <a:rect r="r" b="b" t="t" l="l"/>
              <a:pathLst>
                <a:path h="2899146" w="3785250">
                  <a:moveTo>
                    <a:pt x="3660790" y="2899146"/>
                  </a:moveTo>
                  <a:lnTo>
                    <a:pt x="124460" y="2899146"/>
                  </a:lnTo>
                  <a:cubicBezTo>
                    <a:pt x="55880" y="2899146"/>
                    <a:pt x="0" y="2843266"/>
                    <a:pt x="0" y="2774686"/>
                  </a:cubicBezTo>
                  <a:lnTo>
                    <a:pt x="0" y="124460"/>
                  </a:lnTo>
                  <a:cubicBezTo>
                    <a:pt x="0" y="55880"/>
                    <a:pt x="55880" y="0"/>
                    <a:pt x="124460" y="0"/>
                  </a:cubicBezTo>
                  <a:lnTo>
                    <a:pt x="3660791" y="0"/>
                  </a:lnTo>
                  <a:cubicBezTo>
                    <a:pt x="3729370" y="0"/>
                    <a:pt x="3785250" y="55880"/>
                    <a:pt x="3785250" y="124460"/>
                  </a:cubicBezTo>
                  <a:lnTo>
                    <a:pt x="3785250" y="2774686"/>
                  </a:lnTo>
                  <a:cubicBezTo>
                    <a:pt x="3785250" y="2843266"/>
                    <a:pt x="3729370" y="2899146"/>
                    <a:pt x="3660791" y="2899146"/>
                  </a:cubicBezTo>
                  <a:close/>
                </a:path>
              </a:pathLst>
            </a:custGeom>
            <a:solidFill>
              <a:srgbClr val="FFFFFF"/>
            </a:solidFill>
          </p:spPr>
        </p:sp>
      </p:grpSp>
      <p:grpSp>
        <p:nvGrpSpPr>
          <p:cNvPr name="Group 4" id="4"/>
          <p:cNvGrpSpPr/>
          <p:nvPr/>
        </p:nvGrpSpPr>
        <p:grpSpPr>
          <a:xfrm rot="0">
            <a:off x="292939" y="190776"/>
            <a:ext cx="4768676" cy="4952724"/>
            <a:chOff x="0" y="0"/>
            <a:chExt cx="2200668" cy="2285603"/>
          </a:xfrm>
        </p:grpSpPr>
        <p:sp>
          <p:nvSpPr>
            <p:cNvPr name="Freeform 5" id="5"/>
            <p:cNvSpPr/>
            <p:nvPr/>
          </p:nvSpPr>
          <p:spPr>
            <a:xfrm flipH="false" flipV="false" rot="0">
              <a:off x="0" y="0"/>
              <a:ext cx="2200668" cy="2285603"/>
            </a:xfrm>
            <a:custGeom>
              <a:avLst/>
              <a:gdLst/>
              <a:ahLst/>
              <a:cxnLst/>
              <a:rect r="r" b="b" t="t" l="l"/>
              <a:pathLst>
                <a:path h="2285603" w="2200668">
                  <a:moveTo>
                    <a:pt x="2076208" y="2285603"/>
                  </a:moveTo>
                  <a:lnTo>
                    <a:pt x="124460" y="2285603"/>
                  </a:lnTo>
                  <a:cubicBezTo>
                    <a:pt x="55880" y="2285603"/>
                    <a:pt x="0" y="2229723"/>
                    <a:pt x="0" y="2161143"/>
                  </a:cubicBezTo>
                  <a:lnTo>
                    <a:pt x="0" y="124460"/>
                  </a:lnTo>
                  <a:cubicBezTo>
                    <a:pt x="0" y="55880"/>
                    <a:pt x="55880" y="0"/>
                    <a:pt x="124460" y="0"/>
                  </a:cubicBezTo>
                  <a:lnTo>
                    <a:pt x="2076208" y="0"/>
                  </a:lnTo>
                  <a:cubicBezTo>
                    <a:pt x="2144788" y="0"/>
                    <a:pt x="2200668" y="55880"/>
                    <a:pt x="2200668" y="124460"/>
                  </a:cubicBezTo>
                  <a:lnTo>
                    <a:pt x="2200668" y="2161143"/>
                  </a:lnTo>
                  <a:cubicBezTo>
                    <a:pt x="2200668" y="2229723"/>
                    <a:pt x="2144788" y="2285603"/>
                    <a:pt x="2076208" y="2285603"/>
                  </a:cubicBezTo>
                  <a:close/>
                </a:path>
              </a:pathLst>
            </a:custGeom>
            <a:solidFill>
              <a:srgbClr val="FFFFFF"/>
            </a:solidFill>
          </p:spPr>
        </p:sp>
      </p:grpSp>
      <p:sp>
        <p:nvSpPr>
          <p:cNvPr name="TextBox 6" id="6"/>
          <p:cNvSpPr txBox="true"/>
          <p:nvPr/>
        </p:nvSpPr>
        <p:spPr>
          <a:xfrm rot="0">
            <a:off x="292939" y="433185"/>
            <a:ext cx="4768676" cy="4307670"/>
          </a:xfrm>
          <a:prstGeom prst="rect">
            <a:avLst/>
          </a:prstGeom>
        </p:spPr>
        <p:txBody>
          <a:bodyPr anchor="t" rtlCol="false" tIns="0" lIns="0" bIns="0" rIns="0">
            <a:spAutoFit/>
          </a:bodyPr>
          <a:lstStyle/>
          <a:p>
            <a:pPr algn="ctr">
              <a:lnSpc>
                <a:spcPts val="11419"/>
              </a:lnSpc>
            </a:pPr>
            <a:r>
              <a:rPr lang="en-US" sz="8156">
                <a:solidFill>
                  <a:srgbClr val="004AAD"/>
                </a:solidFill>
                <a:latin typeface="Arturo Outline"/>
              </a:rPr>
              <a:t>MÔ TẢ BÀI TOÁN</a:t>
            </a:r>
          </a:p>
        </p:txBody>
      </p:sp>
      <p:sp>
        <p:nvSpPr>
          <p:cNvPr name="TextBox 7" id="7"/>
          <p:cNvSpPr txBox="true"/>
          <p:nvPr/>
        </p:nvSpPr>
        <p:spPr>
          <a:xfrm rot="0">
            <a:off x="5213811" y="299466"/>
            <a:ext cx="12553773" cy="9573768"/>
          </a:xfrm>
          <a:prstGeom prst="rect">
            <a:avLst/>
          </a:prstGeom>
        </p:spPr>
        <p:txBody>
          <a:bodyPr anchor="t" rtlCol="false" tIns="0" lIns="0" bIns="0" rIns="0">
            <a:spAutoFit/>
          </a:bodyPr>
          <a:lstStyle/>
          <a:p>
            <a:pPr marL="777238" indent="-388619" lvl="1">
              <a:lnSpc>
                <a:spcPts val="5435"/>
              </a:lnSpc>
              <a:buFont typeface="Arial"/>
              <a:buChar char="•"/>
            </a:pPr>
            <a:r>
              <a:rPr lang="en-US" sz="3599">
                <a:solidFill>
                  <a:srgbClr val="004AAD"/>
                </a:solidFill>
                <a:latin typeface="Baloo"/>
              </a:rPr>
              <a:t>Hệ thống cung cấp chức năng cho phép học sinh tra cứu điểm bằng số điện thoại bằng hình thức nhập số điện thoại đã đăng ký vnEdu tại trường để xem kết quả học tập từ đầu năm tới hiện tại.</a:t>
            </a:r>
          </a:p>
          <a:p>
            <a:pPr marL="777238" indent="-388619" lvl="1">
              <a:lnSpc>
                <a:spcPts val="5435"/>
              </a:lnSpc>
              <a:buFont typeface="Arial"/>
              <a:buChar char="•"/>
            </a:pPr>
            <a:r>
              <a:rPr lang="en-US" sz="3599">
                <a:solidFill>
                  <a:srgbClr val="004AAD"/>
                </a:solidFill>
                <a:latin typeface="Baloo"/>
              </a:rPr>
              <a:t>Đối với người ngoài cần liên hệ trực tiếp đến Trung tâm để nhân viên tư vấn và hỗ trợ việc đăng ký học và dự thi.</a:t>
            </a:r>
          </a:p>
          <a:p>
            <a:pPr marL="777238" indent="-388619" lvl="1">
              <a:lnSpc>
                <a:spcPts val="5435"/>
              </a:lnSpc>
              <a:buFont typeface="Arial"/>
              <a:buChar char="•"/>
            </a:pPr>
            <a:r>
              <a:rPr lang="en-US" sz="3599">
                <a:solidFill>
                  <a:srgbClr val="004AAD"/>
                </a:solidFill>
                <a:latin typeface="Baloo"/>
              </a:rPr>
              <a:t> Sau khi học viên đăng ký, nhân viên của Trung tâm sẽ dựa vào nhu cầu đăng ký lớp học và ca học để xếp lớp và thông báo thời gian khai giảng cho học viên. </a:t>
            </a:r>
          </a:p>
          <a:p>
            <a:pPr marL="777238" indent="-388619" lvl="1">
              <a:lnSpc>
                <a:spcPts val="5435"/>
              </a:lnSpc>
              <a:buFont typeface="Arial"/>
              <a:buChar char="•"/>
            </a:pPr>
            <a:r>
              <a:rPr lang="en-US" sz="3599">
                <a:solidFill>
                  <a:srgbClr val="004AAD"/>
                </a:solidFill>
                <a:latin typeface="Baloo"/>
              </a:rPr>
              <a:t>Hệ thống sẽ quản lý việc tạo lớp, thời khóa biểu lớp và các vấn đề liên quan tới thi và kết quả của học viên.</a:t>
            </a:r>
          </a:p>
          <a:p>
            <a:pPr marL="777238" indent="-388619" lvl="1">
              <a:lnSpc>
                <a:spcPts val="5435"/>
              </a:lnSpc>
              <a:buFont typeface="Arial"/>
              <a:buChar char="•"/>
            </a:pPr>
            <a:r>
              <a:rPr lang="en-US" sz="3599">
                <a:solidFill>
                  <a:srgbClr val="004AAD"/>
                </a:solidFill>
                <a:latin typeface="Baloo"/>
              </a:rPr>
              <a:t>Trang web cho phép học sinh xem thông tin điểm, cho phép giáo viên nhập điểm và cho phép admin thêm sửa xóa các chức năng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DCD7"/>
        </a:solidFill>
      </p:bgPr>
    </p:bg>
    <p:spTree>
      <p:nvGrpSpPr>
        <p:cNvPr id="1" name=""/>
        <p:cNvGrpSpPr/>
        <p:nvPr/>
      </p:nvGrpSpPr>
      <p:grpSpPr>
        <a:xfrm>
          <a:off x="0" y="0"/>
          <a:ext cx="0" cy="0"/>
          <a:chOff x="0" y="0"/>
          <a:chExt cx="0" cy="0"/>
        </a:xfrm>
      </p:grpSpPr>
      <p:sp>
        <p:nvSpPr>
          <p:cNvPr name="Freeform 2" id="2"/>
          <p:cNvSpPr/>
          <p:nvPr/>
        </p:nvSpPr>
        <p:spPr>
          <a:xfrm flipH="false" flipV="false" rot="0">
            <a:off x="6909636" y="8332712"/>
            <a:ext cx="4468727" cy="4330603"/>
          </a:xfrm>
          <a:custGeom>
            <a:avLst/>
            <a:gdLst/>
            <a:ahLst/>
            <a:cxnLst/>
            <a:rect r="r" b="b" t="t" l="l"/>
            <a:pathLst>
              <a:path h="4330603" w="4468727">
                <a:moveTo>
                  <a:pt x="0" y="0"/>
                </a:moveTo>
                <a:lnTo>
                  <a:pt x="4468728" y="0"/>
                </a:lnTo>
                <a:lnTo>
                  <a:pt x="4468728" y="4330603"/>
                </a:lnTo>
                <a:lnTo>
                  <a:pt x="0" y="4330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761459">
            <a:off x="13306057" y="-1085348"/>
            <a:ext cx="3869682" cy="3934058"/>
          </a:xfrm>
          <a:custGeom>
            <a:avLst/>
            <a:gdLst/>
            <a:ahLst/>
            <a:cxnLst/>
            <a:rect r="r" b="b" t="t" l="l"/>
            <a:pathLst>
              <a:path h="3934058" w="3869682">
                <a:moveTo>
                  <a:pt x="0" y="0"/>
                </a:moveTo>
                <a:lnTo>
                  <a:pt x="3869682" y="0"/>
                </a:lnTo>
                <a:lnTo>
                  <a:pt x="3869682" y="3934058"/>
                </a:lnTo>
                <a:lnTo>
                  <a:pt x="0" y="39340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42614" y="-4600358"/>
            <a:ext cx="4549596" cy="6708520"/>
          </a:xfrm>
          <a:custGeom>
            <a:avLst/>
            <a:gdLst/>
            <a:ahLst/>
            <a:cxnLst/>
            <a:rect r="r" b="b" t="t" l="l"/>
            <a:pathLst>
              <a:path h="6708520" w="4549596">
                <a:moveTo>
                  <a:pt x="0" y="0"/>
                </a:moveTo>
                <a:lnTo>
                  <a:pt x="4549596" y="0"/>
                </a:lnTo>
                <a:lnTo>
                  <a:pt x="4549596" y="6708520"/>
                </a:lnTo>
                <a:lnTo>
                  <a:pt x="0" y="67085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621355" y="1522036"/>
            <a:ext cx="1598529" cy="1505524"/>
          </a:xfrm>
          <a:custGeom>
            <a:avLst/>
            <a:gdLst/>
            <a:ahLst/>
            <a:cxnLst/>
            <a:rect r="r" b="b" t="t" l="l"/>
            <a:pathLst>
              <a:path h="1505524" w="1598529">
                <a:moveTo>
                  <a:pt x="0" y="0"/>
                </a:moveTo>
                <a:lnTo>
                  <a:pt x="1598529" y="0"/>
                </a:lnTo>
                <a:lnTo>
                  <a:pt x="1598529" y="1505524"/>
                </a:lnTo>
                <a:lnTo>
                  <a:pt x="0" y="15055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621355" y="267318"/>
            <a:ext cx="7677984" cy="1095376"/>
          </a:xfrm>
          <a:prstGeom prst="rect">
            <a:avLst/>
          </a:prstGeom>
        </p:spPr>
        <p:txBody>
          <a:bodyPr anchor="t" rtlCol="false" tIns="0" lIns="0" bIns="0" rIns="0">
            <a:spAutoFit/>
          </a:bodyPr>
          <a:lstStyle/>
          <a:p>
            <a:pPr algn="ctr">
              <a:lnSpc>
                <a:spcPts val="8819"/>
              </a:lnSpc>
            </a:pPr>
            <a:r>
              <a:rPr lang="en-US" sz="6299">
                <a:solidFill>
                  <a:srgbClr val="0097B2"/>
                </a:solidFill>
                <a:latin typeface="DejaVu Serif Bold"/>
              </a:rPr>
              <a:t>Kết quả đạt được</a:t>
            </a:r>
          </a:p>
        </p:txBody>
      </p:sp>
      <p:sp>
        <p:nvSpPr>
          <p:cNvPr name="TextBox 7" id="7"/>
          <p:cNvSpPr txBox="true"/>
          <p:nvPr/>
        </p:nvSpPr>
        <p:spPr>
          <a:xfrm rot="0">
            <a:off x="0" y="1684883"/>
            <a:ext cx="18288000" cy="8281035"/>
          </a:xfrm>
          <a:prstGeom prst="rect">
            <a:avLst/>
          </a:prstGeom>
        </p:spPr>
        <p:txBody>
          <a:bodyPr anchor="t" rtlCol="false" tIns="0" lIns="0" bIns="0" rIns="0">
            <a:spAutoFit/>
          </a:bodyPr>
          <a:lstStyle/>
          <a:p>
            <a:pPr marL="777238" indent="-388619" lvl="1">
              <a:lnSpc>
                <a:spcPts val="5039"/>
              </a:lnSpc>
              <a:buFont typeface="Arial"/>
              <a:buChar char="•"/>
            </a:pPr>
            <a:r>
              <a:rPr lang="en-US" sz="3599">
                <a:solidFill>
                  <a:srgbClr val="000000"/>
                </a:solidFill>
                <a:latin typeface="Baloo"/>
              </a:rPr>
              <a:t>Sản phẩm đạt được cái điều kiện như thêm, sửa, xóa, xem thông tin.</a:t>
            </a:r>
          </a:p>
          <a:p>
            <a:pPr marL="777238" indent="-388619" lvl="1">
              <a:lnSpc>
                <a:spcPts val="5039"/>
              </a:lnSpc>
              <a:buFont typeface="Arial"/>
              <a:buChar char="•"/>
            </a:pPr>
            <a:r>
              <a:rPr lang="en-US" sz="3599">
                <a:solidFill>
                  <a:srgbClr val="000000"/>
                </a:solidFill>
                <a:latin typeface="Baloo"/>
              </a:rPr>
              <a:t>Thêm học sinh mới vào bằng file Excel, Gửi SMS điểm danh về cho phụ huynh, phân chia được môn phân công dạy cho giáo viên (1 giáo viên có thể dạy nhiều môn trong năm học). </a:t>
            </a:r>
          </a:p>
          <a:p>
            <a:pPr marL="777238" indent="-388619" lvl="1">
              <a:lnSpc>
                <a:spcPts val="5039"/>
              </a:lnSpc>
              <a:buFont typeface="Arial"/>
              <a:buChar char="•"/>
            </a:pPr>
            <a:r>
              <a:rPr lang="en-US" sz="3599">
                <a:solidFill>
                  <a:srgbClr val="000000"/>
                </a:solidFill>
                <a:latin typeface="Baloo"/>
              </a:rPr>
              <a:t>Phân chia được lớp chủ nhiệm cho giáo viên ( 1 giáo viên chỉ được chủ nhiệm 1 lớp trong năm học ). </a:t>
            </a:r>
          </a:p>
          <a:p>
            <a:pPr marL="777238" indent="-388619" lvl="1">
              <a:lnSpc>
                <a:spcPts val="5039"/>
              </a:lnSpc>
              <a:buFont typeface="Arial"/>
              <a:buChar char="•"/>
            </a:pPr>
            <a:r>
              <a:rPr lang="en-US" sz="3599">
                <a:solidFill>
                  <a:srgbClr val="000000"/>
                </a:solidFill>
                <a:latin typeface="Baloo"/>
              </a:rPr>
              <a:t>Có các chức năng nhập điểm các môn cho học sinh theo phân công của giáo viên ( Ví dụ phân công Giáo viên A dạy môn B của lớp C thì chỉ có giáo viên A mới nhập điểm môn B vào cho các học sinh của lớp C), có chức năng khi nhập điểm xong và click vào chỗ khác thì điểm sẽ tự động lưu ( khi đủ điểm thì reload web lại nó sẽ tính ra điểm TB của môn đó).</a:t>
            </a:r>
          </a:p>
          <a:p>
            <a:pPr marL="777238" indent="-388619" lvl="1">
              <a:lnSpc>
                <a:spcPts val="5039"/>
              </a:lnSpc>
              <a:buFont typeface="Arial"/>
              <a:buChar char="•"/>
            </a:pPr>
            <a:r>
              <a:rPr lang="en-US" sz="3599">
                <a:solidFill>
                  <a:srgbClr val="000000"/>
                </a:solidFill>
                <a:latin typeface="Baloo"/>
              </a:rPr>
              <a:t>Có chức năng nhập hạnh kiểm từng học kỳ và của cả năm ( chỉ có giáo viên chủ nhiệm lớp đó mới có thể nhập được hạnh kiểm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7BA9C"/>
        </a:solidFill>
      </p:bgPr>
    </p:bg>
    <p:spTree>
      <p:nvGrpSpPr>
        <p:cNvPr id="1" name=""/>
        <p:cNvGrpSpPr/>
        <p:nvPr/>
      </p:nvGrpSpPr>
      <p:grpSpPr>
        <a:xfrm>
          <a:off x="0" y="0"/>
          <a:ext cx="0" cy="0"/>
          <a:chOff x="0" y="0"/>
          <a:chExt cx="0" cy="0"/>
        </a:xfrm>
      </p:grpSpPr>
      <p:sp>
        <p:nvSpPr>
          <p:cNvPr name="Freeform 2" id="2"/>
          <p:cNvSpPr/>
          <p:nvPr/>
        </p:nvSpPr>
        <p:spPr>
          <a:xfrm flipH="false" flipV="false" rot="0">
            <a:off x="-720656" y="5479180"/>
            <a:ext cx="3177353" cy="3419852"/>
          </a:xfrm>
          <a:custGeom>
            <a:avLst/>
            <a:gdLst/>
            <a:ahLst/>
            <a:cxnLst/>
            <a:rect r="r" b="b" t="t" l="l"/>
            <a:pathLst>
              <a:path h="3419852" w="3177353">
                <a:moveTo>
                  <a:pt x="0" y="0"/>
                </a:moveTo>
                <a:lnTo>
                  <a:pt x="3177353" y="0"/>
                </a:lnTo>
                <a:lnTo>
                  <a:pt x="3177353" y="3419852"/>
                </a:lnTo>
                <a:lnTo>
                  <a:pt x="0" y="3419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52050" y="3415695"/>
            <a:ext cx="7558084" cy="7613454"/>
          </a:xfrm>
          <a:custGeom>
            <a:avLst/>
            <a:gdLst/>
            <a:ahLst/>
            <a:cxnLst/>
            <a:rect r="r" b="b" t="t" l="l"/>
            <a:pathLst>
              <a:path h="7613454" w="7558084">
                <a:moveTo>
                  <a:pt x="0" y="0"/>
                </a:moveTo>
                <a:lnTo>
                  <a:pt x="7558084" y="0"/>
                </a:lnTo>
                <a:lnTo>
                  <a:pt x="7558084" y="7613454"/>
                </a:lnTo>
                <a:lnTo>
                  <a:pt x="0" y="7613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026223" y="7189106"/>
            <a:ext cx="3009737" cy="4138388"/>
          </a:xfrm>
          <a:custGeom>
            <a:avLst/>
            <a:gdLst/>
            <a:ahLst/>
            <a:cxnLst/>
            <a:rect r="r" b="b" t="t" l="l"/>
            <a:pathLst>
              <a:path h="4138388" w="3009737">
                <a:moveTo>
                  <a:pt x="0" y="0"/>
                </a:moveTo>
                <a:lnTo>
                  <a:pt x="3009737" y="0"/>
                </a:lnTo>
                <a:lnTo>
                  <a:pt x="3009737" y="4138388"/>
                </a:lnTo>
                <a:lnTo>
                  <a:pt x="0" y="41383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337371">
            <a:off x="52988" y="-1681330"/>
            <a:ext cx="3892763" cy="3928477"/>
          </a:xfrm>
          <a:custGeom>
            <a:avLst/>
            <a:gdLst/>
            <a:ahLst/>
            <a:cxnLst/>
            <a:rect r="r" b="b" t="t" l="l"/>
            <a:pathLst>
              <a:path h="3928477" w="3892763">
                <a:moveTo>
                  <a:pt x="0" y="0"/>
                </a:moveTo>
                <a:lnTo>
                  <a:pt x="3892763" y="0"/>
                </a:lnTo>
                <a:lnTo>
                  <a:pt x="3892763" y="3928477"/>
                </a:lnTo>
                <a:lnTo>
                  <a:pt x="0" y="39284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64386" y="273294"/>
            <a:ext cx="18023614" cy="2600706"/>
          </a:xfrm>
          <a:prstGeom prst="rect">
            <a:avLst/>
          </a:prstGeom>
        </p:spPr>
        <p:txBody>
          <a:bodyPr anchor="t" rtlCol="false" tIns="0" lIns="0" bIns="0" rIns="0">
            <a:spAutoFit/>
          </a:bodyPr>
          <a:lstStyle/>
          <a:p>
            <a:pPr marL="734059" indent="-367030" lvl="1">
              <a:lnSpc>
                <a:spcPts val="5201"/>
              </a:lnSpc>
              <a:buFont typeface="Arial"/>
              <a:buChar char="•"/>
            </a:pPr>
            <a:r>
              <a:rPr lang="en-US" sz="3399">
                <a:solidFill>
                  <a:srgbClr val="000000"/>
                </a:solidFill>
                <a:latin typeface="Calistoga"/>
              </a:rPr>
              <a:t>Khi có đầy đủ điểm cũng như hạnh kiểm thì hệ thống sẽ tự động tính ra danh hiệu cũng như trạng thái lên lớp của học sinh đó. Ở từng lớp có các thống kê. </a:t>
            </a:r>
          </a:p>
          <a:p>
            <a:pPr marL="734059" indent="-367030" lvl="1">
              <a:lnSpc>
                <a:spcPts val="5201"/>
              </a:lnSpc>
              <a:buFont typeface="Arial"/>
              <a:buChar char="•"/>
            </a:pPr>
            <a:r>
              <a:rPr lang="en-US" sz="3399">
                <a:solidFill>
                  <a:srgbClr val="000000"/>
                </a:solidFill>
                <a:latin typeface="Calistoga"/>
              </a:rPr>
              <a:t>Còn ở phần của học sinh thì học sinh nhập số điện thoại và chọn năm học tương ứng, hệ thống sẽ cho phép học sinh xem bảng điểm của học sinh đó. </a:t>
            </a:r>
          </a:p>
        </p:txBody>
      </p:sp>
      <p:sp>
        <p:nvSpPr>
          <p:cNvPr name="TextBox 7" id="7"/>
          <p:cNvSpPr txBox="true"/>
          <p:nvPr/>
        </p:nvSpPr>
        <p:spPr>
          <a:xfrm rot="0">
            <a:off x="0" y="2997825"/>
            <a:ext cx="6155190" cy="773328"/>
          </a:xfrm>
          <a:prstGeom prst="rect">
            <a:avLst/>
          </a:prstGeom>
        </p:spPr>
        <p:txBody>
          <a:bodyPr anchor="t" rtlCol="false" tIns="0" lIns="0" bIns="0" rIns="0">
            <a:spAutoFit/>
          </a:bodyPr>
          <a:lstStyle/>
          <a:p>
            <a:pPr algn="ctr">
              <a:lnSpc>
                <a:spcPts val="5675"/>
              </a:lnSpc>
            </a:pPr>
            <a:r>
              <a:rPr lang="en-US" sz="4054">
                <a:solidFill>
                  <a:srgbClr val="FF3131"/>
                </a:solidFill>
                <a:latin typeface="Bungee"/>
              </a:rPr>
              <a:t> Đánh giá kết quả</a:t>
            </a:r>
          </a:p>
        </p:txBody>
      </p:sp>
      <p:sp>
        <p:nvSpPr>
          <p:cNvPr name="TextBox 8" id="8"/>
          <p:cNvSpPr txBox="true"/>
          <p:nvPr/>
        </p:nvSpPr>
        <p:spPr>
          <a:xfrm rot="0">
            <a:off x="264386" y="3986037"/>
            <a:ext cx="17555127" cy="6364605"/>
          </a:xfrm>
          <a:prstGeom prst="rect">
            <a:avLst/>
          </a:prstGeom>
        </p:spPr>
        <p:txBody>
          <a:bodyPr anchor="t" rtlCol="false" tIns="0" lIns="0" bIns="0" rIns="0">
            <a:spAutoFit/>
          </a:bodyPr>
          <a:lstStyle/>
          <a:p>
            <a:pPr>
              <a:lnSpc>
                <a:spcPts val="4759"/>
              </a:lnSpc>
            </a:pPr>
            <a:r>
              <a:rPr lang="en-US" sz="3399">
                <a:solidFill>
                  <a:srgbClr val="0097B2"/>
                </a:solidFill>
                <a:latin typeface="Calistoga"/>
              </a:rPr>
              <a:t>Khó khăn:</a:t>
            </a:r>
          </a:p>
          <a:p>
            <a:pPr marL="712470" indent="-356235" lvl="1">
              <a:lnSpc>
                <a:spcPts val="5148"/>
              </a:lnSpc>
              <a:buFont typeface="Arial"/>
              <a:buChar char="•"/>
            </a:pPr>
            <a:r>
              <a:rPr lang="en-US" sz="3300">
                <a:solidFill>
                  <a:srgbClr val="000000"/>
                </a:solidFill>
                <a:latin typeface="Calistoga"/>
              </a:rPr>
              <a:t>Trong quá trình làm, việc khó khăn nhất của nhóm là thiết kế cơ sở dữ liệu, vì đây là một đề tài cũng khá lớn nên nhóm vẫn còn chưa hiểu hết được cơ sơ dữ liệu của đề tài.</a:t>
            </a:r>
          </a:p>
          <a:p>
            <a:pPr marL="712470" indent="-356235" lvl="1">
              <a:lnSpc>
                <a:spcPts val="5148"/>
              </a:lnSpc>
              <a:buFont typeface="Arial"/>
              <a:buChar char="•"/>
            </a:pPr>
            <a:r>
              <a:rPr lang="en-US" sz="3300">
                <a:solidFill>
                  <a:srgbClr val="000000"/>
                </a:solidFill>
                <a:latin typeface="Calistoga"/>
              </a:rPr>
              <a:t> Khó khăn lớn thứ hai của nhóm là nhóm chưa hiểu rõ được nghiệp vụ và khó khăn thứ ba là nhóm chưa đủ kiến thức để phát triển các tính năng mà nhóm đã chuẩn bị từ trước.</a:t>
            </a:r>
          </a:p>
          <a:p>
            <a:pPr>
              <a:lnSpc>
                <a:spcPts val="4759"/>
              </a:lnSpc>
            </a:pPr>
            <a:r>
              <a:rPr lang="en-US" sz="3399">
                <a:solidFill>
                  <a:srgbClr val="0097B2"/>
                </a:solidFill>
                <a:latin typeface="Calistoga"/>
              </a:rPr>
              <a:t>Hạn chế: </a:t>
            </a:r>
          </a:p>
          <a:p>
            <a:pPr marL="712470" indent="-356235" lvl="1">
              <a:lnSpc>
                <a:spcPts val="5280"/>
              </a:lnSpc>
              <a:buFont typeface="Arial"/>
              <a:buChar char="•"/>
            </a:pPr>
            <a:r>
              <a:rPr lang="en-US" sz="3300">
                <a:solidFill>
                  <a:srgbClr val="000000"/>
                </a:solidFill>
                <a:latin typeface="Calistoga"/>
              </a:rPr>
              <a:t>Vì lượng kiến thức cho môn học không đủ cũng như thời gian nghiên cứu cũng khá ít cho nên nhóm chỉ làm được các chức năng của người dùng là chính, còn các chứng năng mà nhóm đã chuẩn bị thì chưa hoàn thành kịp.</a:t>
            </a:r>
          </a:p>
          <a:p>
            <a:pPr algn="ctr">
              <a:lnSpc>
                <a:spcPts val="496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DF1"/>
        </a:solidFill>
      </p:bgPr>
    </p:bg>
    <p:spTree>
      <p:nvGrpSpPr>
        <p:cNvPr id="1" name=""/>
        <p:cNvGrpSpPr/>
        <p:nvPr/>
      </p:nvGrpSpPr>
      <p:grpSpPr>
        <a:xfrm>
          <a:off x="0" y="0"/>
          <a:ext cx="0" cy="0"/>
          <a:chOff x="0" y="0"/>
          <a:chExt cx="0" cy="0"/>
        </a:xfrm>
      </p:grpSpPr>
      <p:sp>
        <p:nvSpPr>
          <p:cNvPr name="Freeform 2" id="2"/>
          <p:cNvSpPr/>
          <p:nvPr/>
        </p:nvSpPr>
        <p:spPr>
          <a:xfrm flipH="false" flipV="false" rot="0">
            <a:off x="1437844" y="1028700"/>
            <a:ext cx="2592788" cy="2790672"/>
          </a:xfrm>
          <a:custGeom>
            <a:avLst/>
            <a:gdLst/>
            <a:ahLst/>
            <a:cxnLst/>
            <a:rect r="r" b="b" t="t" l="l"/>
            <a:pathLst>
              <a:path h="2790672" w="2592788">
                <a:moveTo>
                  <a:pt x="0" y="0"/>
                </a:moveTo>
                <a:lnTo>
                  <a:pt x="2592788" y="0"/>
                </a:lnTo>
                <a:lnTo>
                  <a:pt x="2592788" y="2790672"/>
                </a:lnTo>
                <a:lnTo>
                  <a:pt x="0" y="27906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3550444"/>
            <a:ext cx="11769455" cy="1342707"/>
          </a:xfrm>
          <a:prstGeom prst="rect">
            <a:avLst/>
          </a:prstGeom>
        </p:spPr>
        <p:txBody>
          <a:bodyPr anchor="t" rtlCol="false" tIns="0" lIns="0" bIns="0" rIns="0">
            <a:spAutoFit/>
          </a:bodyPr>
          <a:lstStyle/>
          <a:p>
            <a:pPr>
              <a:lnSpc>
                <a:spcPts val="10757"/>
              </a:lnSpc>
            </a:pPr>
          </a:p>
        </p:txBody>
      </p:sp>
      <p:sp>
        <p:nvSpPr>
          <p:cNvPr name="Freeform 4" id="4"/>
          <p:cNvSpPr/>
          <p:nvPr/>
        </p:nvSpPr>
        <p:spPr>
          <a:xfrm flipH="false" flipV="false" rot="0">
            <a:off x="14362093" y="5372290"/>
            <a:ext cx="5123448" cy="5316786"/>
          </a:xfrm>
          <a:custGeom>
            <a:avLst/>
            <a:gdLst/>
            <a:ahLst/>
            <a:cxnLst/>
            <a:rect r="r" b="b" t="t" l="l"/>
            <a:pathLst>
              <a:path h="5316786" w="5123448">
                <a:moveTo>
                  <a:pt x="0" y="0"/>
                </a:moveTo>
                <a:lnTo>
                  <a:pt x="5123448" y="0"/>
                </a:lnTo>
                <a:lnTo>
                  <a:pt x="5123448" y="5316786"/>
                </a:lnTo>
                <a:lnTo>
                  <a:pt x="0" y="531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472847" y="8817293"/>
            <a:ext cx="2376593" cy="2429602"/>
          </a:xfrm>
          <a:custGeom>
            <a:avLst/>
            <a:gdLst/>
            <a:ahLst/>
            <a:cxnLst/>
            <a:rect r="r" b="b" t="t" l="l"/>
            <a:pathLst>
              <a:path h="2429602" w="2376593">
                <a:moveTo>
                  <a:pt x="0" y="0"/>
                </a:moveTo>
                <a:lnTo>
                  <a:pt x="2376593" y="0"/>
                </a:lnTo>
                <a:lnTo>
                  <a:pt x="2376593" y="2429602"/>
                </a:lnTo>
                <a:lnTo>
                  <a:pt x="0" y="24296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08625" y="4533866"/>
            <a:ext cx="1535543" cy="2582717"/>
          </a:xfrm>
          <a:custGeom>
            <a:avLst/>
            <a:gdLst/>
            <a:ahLst/>
            <a:cxnLst/>
            <a:rect r="r" b="b" t="t" l="l"/>
            <a:pathLst>
              <a:path h="2582717" w="1535543">
                <a:moveTo>
                  <a:pt x="0" y="0"/>
                </a:moveTo>
                <a:lnTo>
                  <a:pt x="1535543" y="0"/>
                </a:lnTo>
                <a:lnTo>
                  <a:pt x="1535543" y="2582717"/>
                </a:lnTo>
                <a:lnTo>
                  <a:pt x="0" y="25827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417618" y="493458"/>
            <a:ext cx="17452764" cy="9740900"/>
          </a:xfrm>
          <a:prstGeom prst="rect">
            <a:avLst/>
          </a:prstGeom>
        </p:spPr>
        <p:txBody>
          <a:bodyPr anchor="t" rtlCol="false" tIns="0" lIns="0" bIns="0" rIns="0">
            <a:spAutoFit/>
          </a:bodyPr>
          <a:lstStyle/>
          <a:p>
            <a:pPr algn="ctr">
              <a:lnSpc>
                <a:spcPts val="4759"/>
              </a:lnSpc>
            </a:pPr>
          </a:p>
          <a:p>
            <a:pPr>
              <a:lnSpc>
                <a:spcPts val="5039"/>
              </a:lnSpc>
            </a:pPr>
            <a:r>
              <a:rPr lang="en-US" sz="3599">
                <a:solidFill>
                  <a:srgbClr val="0097B2"/>
                </a:solidFill>
                <a:latin typeface="Calistoga"/>
              </a:rPr>
              <a:t>Hệ thống còn có thể  phát triển thêm vài chức năng còn thiếu như là:</a:t>
            </a:r>
          </a:p>
          <a:p>
            <a:pPr marL="755649" indent="-377824" lvl="1">
              <a:lnSpc>
                <a:spcPts val="5669"/>
              </a:lnSpc>
              <a:buFont typeface="Arial"/>
              <a:buChar char="•"/>
            </a:pPr>
            <a:r>
              <a:rPr lang="en-US" sz="3499" spc="185">
                <a:solidFill>
                  <a:srgbClr val="323232"/>
                </a:solidFill>
                <a:latin typeface="Calistoga"/>
              </a:rPr>
              <a:t>- Chuyển lớp và các học sinh sang năm học mới ( căn cứ vào tình trạng ở lại lớp và lên lớp của học sinh. Ví dụ : học sinh nào có trạng thái là lên lớp thẳng thì khi chuyển lớp cho học sinh thì học sinh đó sẽ được lên lớp, còn ngược lại thì học sinh đó sẽ lưu ban lại lớp cũ ).</a:t>
            </a:r>
          </a:p>
          <a:p>
            <a:pPr marL="755649" indent="-377824" lvl="1">
              <a:lnSpc>
                <a:spcPts val="5669"/>
              </a:lnSpc>
              <a:buFont typeface="Arial"/>
              <a:buChar char="•"/>
            </a:pPr>
            <a:r>
              <a:rPr lang="en-US" sz="3499" spc="185">
                <a:solidFill>
                  <a:srgbClr val="323232"/>
                </a:solidFill>
                <a:latin typeface="Calistoga"/>
              </a:rPr>
              <a:t> Chuyển lớp cho học sinh cuối khóa là ra trường để nhường lớp cho các em học sinh sau này.</a:t>
            </a:r>
          </a:p>
          <a:p>
            <a:pPr marL="755649" indent="-377824" lvl="1">
              <a:lnSpc>
                <a:spcPts val="5669"/>
              </a:lnSpc>
              <a:buFont typeface="Arial"/>
              <a:buChar char="•"/>
            </a:pPr>
            <a:r>
              <a:rPr lang="en-US" sz="3499" spc="185">
                <a:solidFill>
                  <a:srgbClr val="323232"/>
                </a:solidFill>
                <a:latin typeface="Calistoga"/>
              </a:rPr>
              <a:t>- Hệ thống cần cải thiện tốc độ truy cập khi nhiều người truy cập cùng một thời điểm.</a:t>
            </a:r>
          </a:p>
          <a:p>
            <a:pPr marL="755649" indent="-377824" lvl="1">
              <a:lnSpc>
                <a:spcPts val="5669"/>
              </a:lnSpc>
              <a:buFont typeface="Arial"/>
              <a:buChar char="•"/>
            </a:pPr>
            <a:r>
              <a:rPr lang="en-US" sz="3499" spc="185">
                <a:solidFill>
                  <a:srgbClr val="323232"/>
                </a:solidFill>
                <a:latin typeface="Calistoga"/>
              </a:rPr>
              <a:t>- Phát triển thêm tính năng căn cứ vào đánh giá của giáo viên bộ môn sẽ xếp cho lớp đó học phụ đạo hoặc học tăng tiết.</a:t>
            </a:r>
          </a:p>
          <a:p>
            <a:pPr marL="755649" indent="-377824" lvl="1">
              <a:lnSpc>
                <a:spcPts val="5669"/>
              </a:lnSpc>
              <a:buFont typeface="Arial"/>
              <a:buChar char="•"/>
            </a:pPr>
            <a:r>
              <a:rPr lang="en-US" sz="3499" spc="185">
                <a:solidFill>
                  <a:srgbClr val="323232"/>
                </a:solidFill>
                <a:latin typeface="Calistoga"/>
              </a:rPr>
              <a:t>-  Phát triển thêm các thống kê của trường và phát triển thêm tính năng thu học phí  và cập nhật lại trạng thái học phí của từng học sinh.</a:t>
            </a:r>
          </a:p>
        </p:txBody>
      </p:sp>
      <p:sp>
        <p:nvSpPr>
          <p:cNvPr name="TextBox 8" id="8"/>
          <p:cNvSpPr txBox="true"/>
          <p:nvPr/>
        </p:nvSpPr>
        <p:spPr>
          <a:xfrm rot="0">
            <a:off x="-2143932" y="204471"/>
            <a:ext cx="11769455" cy="824229"/>
          </a:xfrm>
          <a:prstGeom prst="rect">
            <a:avLst/>
          </a:prstGeom>
        </p:spPr>
        <p:txBody>
          <a:bodyPr anchor="t" rtlCol="false" tIns="0" lIns="0" bIns="0" rIns="0">
            <a:spAutoFit/>
          </a:bodyPr>
          <a:lstStyle/>
          <a:p>
            <a:pPr algn="ctr">
              <a:lnSpc>
                <a:spcPts val="6020"/>
              </a:lnSpc>
            </a:pPr>
            <a:r>
              <a:rPr lang="en-US" sz="4300">
                <a:solidFill>
                  <a:srgbClr val="FF3131"/>
                </a:solidFill>
                <a:latin typeface="Bungee"/>
              </a:rPr>
              <a:t>3. Hướng phát triển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EF"/>
        </a:solidFill>
      </p:bgPr>
    </p:bg>
    <p:spTree>
      <p:nvGrpSpPr>
        <p:cNvPr id="1" name=""/>
        <p:cNvGrpSpPr/>
        <p:nvPr/>
      </p:nvGrpSpPr>
      <p:grpSpPr>
        <a:xfrm>
          <a:off x="0" y="0"/>
          <a:ext cx="0" cy="0"/>
          <a:chOff x="0" y="0"/>
          <a:chExt cx="0" cy="0"/>
        </a:xfrm>
      </p:grpSpPr>
      <p:grpSp>
        <p:nvGrpSpPr>
          <p:cNvPr name="Group 2" id="2"/>
          <p:cNvGrpSpPr/>
          <p:nvPr/>
        </p:nvGrpSpPr>
        <p:grpSpPr>
          <a:xfrm rot="0">
            <a:off x="52285" y="-568773"/>
            <a:ext cx="17309960" cy="13195812"/>
            <a:chOff x="0" y="0"/>
            <a:chExt cx="23079946" cy="17594416"/>
          </a:xfrm>
        </p:grpSpPr>
        <p:sp>
          <p:nvSpPr>
            <p:cNvPr name="Freeform 3" id="3"/>
            <p:cNvSpPr/>
            <p:nvPr/>
          </p:nvSpPr>
          <p:spPr>
            <a:xfrm flipH="false" flipV="false" rot="-5794794">
              <a:off x="2512396" y="-786418"/>
              <a:ext cx="14225224" cy="17736797"/>
            </a:xfrm>
            <a:custGeom>
              <a:avLst/>
              <a:gdLst/>
              <a:ahLst/>
              <a:cxnLst/>
              <a:rect r="r" b="b" t="t" l="l"/>
              <a:pathLst>
                <a:path h="17736797" w="14225224">
                  <a:moveTo>
                    <a:pt x="0" y="0"/>
                  </a:moveTo>
                  <a:lnTo>
                    <a:pt x="14225224" y="0"/>
                  </a:lnTo>
                  <a:lnTo>
                    <a:pt x="14225224" y="17736797"/>
                  </a:lnTo>
                  <a:lnTo>
                    <a:pt x="0" y="17736797"/>
                  </a:lnTo>
                  <a:lnTo>
                    <a:pt x="0" y="0"/>
                  </a:lnTo>
                  <a:close/>
                </a:path>
              </a:pathLst>
            </a:custGeom>
            <a:blipFill>
              <a:blip r:embed="rId2"/>
              <a:stretch>
                <a:fillRect l="0" t="0" r="0" b="0"/>
              </a:stretch>
            </a:blipFill>
          </p:spPr>
        </p:sp>
        <p:sp>
          <p:nvSpPr>
            <p:cNvPr name="Freeform 4" id="4"/>
            <p:cNvSpPr/>
            <p:nvPr/>
          </p:nvSpPr>
          <p:spPr>
            <a:xfrm flipH="false" flipV="false" rot="-5899663">
              <a:off x="5480370" y="-351786"/>
              <a:ext cx="14423765" cy="18885453"/>
            </a:xfrm>
            <a:custGeom>
              <a:avLst/>
              <a:gdLst/>
              <a:ahLst/>
              <a:cxnLst/>
              <a:rect r="r" b="b" t="t" l="l"/>
              <a:pathLst>
                <a:path h="18885453" w="14423765">
                  <a:moveTo>
                    <a:pt x="0" y="0"/>
                  </a:moveTo>
                  <a:lnTo>
                    <a:pt x="14423765" y="0"/>
                  </a:lnTo>
                  <a:lnTo>
                    <a:pt x="14423765" y="18885453"/>
                  </a:lnTo>
                  <a:lnTo>
                    <a:pt x="0" y="18885453"/>
                  </a:lnTo>
                  <a:lnTo>
                    <a:pt x="0" y="0"/>
                  </a:lnTo>
                  <a:close/>
                </a:path>
              </a:pathLst>
            </a:custGeom>
            <a:blipFill>
              <a:blip r:embed="rId3"/>
              <a:stretch>
                <a:fillRect l="0" t="0" r="0" b="0"/>
              </a:stretch>
            </a:blipFill>
          </p:spPr>
        </p:sp>
      </p:grpSp>
      <p:sp>
        <p:nvSpPr>
          <p:cNvPr name="TextBox 5" id="5"/>
          <p:cNvSpPr txBox="true"/>
          <p:nvPr/>
        </p:nvSpPr>
        <p:spPr>
          <a:xfrm rot="-66827">
            <a:off x="2524548" y="3085082"/>
            <a:ext cx="13342995" cy="6044103"/>
          </a:xfrm>
          <a:prstGeom prst="rect">
            <a:avLst/>
          </a:prstGeom>
        </p:spPr>
        <p:txBody>
          <a:bodyPr anchor="t" rtlCol="false" tIns="0" lIns="0" bIns="0" rIns="0">
            <a:spAutoFit/>
          </a:bodyPr>
          <a:lstStyle/>
          <a:p>
            <a:pPr algn="ctr">
              <a:lnSpc>
                <a:spcPts val="16192"/>
              </a:lnSpc>
            </a:pPr>
            <a:r>
              <a:rPr lang="en-US" sz="11090" spc="709">
                <a:solidFill>
                  <a:srgbClr val="0B0B0B"/>
                </a:solidFill>
                <a:latin typeface="Baloo"/>
              </a:rPr>
              <a:t>CÁM ƠN THẦY VÀ CÁC BẠN ĐÃ LẮNG NGHE </a:t>
            </a:r>
          </a:p>
        </p:txBody>
      </p:sp>
      <p:sp>
        <p:nvSpPr>
          <p:cNvPr name="Freeform 6" id="6"/>
          <p:cNvSpPr/>
          <p:nvPr/>
        </p:nvSpPr>
        <p:spPr>
          <a:xfrm flipH="false" flipV="false" rot="0">
            <a:off x="2866904" y="1392324"/>
            <a:ext cx="1698655" cy="1698655"/>
          </a:xfrm>
          <a:custGeom>
            <a:avLst/>
            <a:gdLst/>
            <a:ahLst/>
            <a:cxnLst/>
            <a:rect r="r" b="b" t="t" l="l"/>
            <a:pathLst>
              <a:path h="1698655" w="1698655">
                <a:moveTo>
                  <a:pt x="0" y="0"/>
                </a:moveTo>
                <a:lnTo>
                  <a:pt x="1698655" y="0"/>
                </a:lnTo>
                <a:lnTo>
                  <a:pt x="1698655" y="1698655"/>
                </a:lnTo>
                <a:lnTo>
                  <a:pt x="0" y="1698655"/>
                </a:lnTo>
                <a:lnTo>
                  <a:pt x="0" y="0"/>
                </a:lnTo>
                <a:close/>
              </a:path>
            </a:pathLst>
          </a:custGeom>
          <a:blipFill>
            <a:blip r:embed="rId4"/>
            <a:stretch>
              <a:fillRect l="0" t="0" r="0" b="0"/>
            </a:stretch>
          </a:blipFill>
        </p:spPr>
      </p:sp>
      <p:sp>
        <p:nvSpPr>
          <p:cNvPr name="Freeform 7" id="7"/>
          <p:cNvSpPr/>
          <p:nvPr/>
        </p:nvSpPr>
        <p:spPr>
          <a:xfrm flipH="false" flipV="false" rot="0">
            <a:off x="15358697" y="5942764"/>
            <a:ext cx="2273863" cy="2338218"/>
          </a:xfrm>
          <a:custGeom>
            <a:avLst/>
            <a:gdLst/>
            <a:ahLst/>
            <a:cxnLst/>
            <a:rect r="r" b="b" t="t" l="l"/>
            <a:pathLst>
              <a:path h="2338218" w="2273863">
                <a:moveTo>
                  <a:pt x="0" y="0"/>
                </a:moveTo>
                <a:lnTo>
                  <a:pt x="2273864" y="0"/>
                </a:lnTo>
                <a:lnTo>
                  <a:pt x="2273864" y="2338218"/>
                </a:lnTo>
                <a:lnTo>
                  <a:pt x="0" y="2338218"/>
                </a:lnTo>
                <a:lnTo>
                  <a:pt x="0" y="0"/>
                </a:lnTo>
                <a:close/>
              </a:path>
            </a:pathLst>
          </a:custGeom>
          <a:blipFill>
            <a:blip r:embed="rId5"/>
            <a:stretch>
              <a:fillRect l="0" t="0" r="0" b="0"/>
            </a:stretch>
          </a:blipFill>
        </p:spPr>
      </p:sp>
      <p:sp>
        <p:nvSpPr>
          <p:cNvPr name="Freeform 8" id="8"/>
          <p:cNvSpPr/>
          <p:nvPr/>
        </p:nvSpPr>
        <p:spPr>
          <a:xfrm flipH="false" flipV="false" rot="0">
            <a:off x="15353892" y="8570405"/>
            <a:ext cx="1141737" cy="1122708"/>
          </a:xfrm>
          <a:custGeom>
            <a:avLst/>
            <a:gdLst/>
            <a:ahLst/>
            <a:cxnLst/>
            <a:rect r="r" b="b" t="t" l="l"/>
            <a:pathLst>
              <a:path h="1122708" w="1141737">
                <a:moveTo>
                  <a:pt x="0" y="0"/>
                </a:moveTo>
                <a:lnTo>
                  <a:pt x="1141737" y="0"/>
                </a:lnTo>
                <a:lnTo>
                  <a:pt x="1141737" y="1122707"/>
                </a:lnTo>
                <a:lnTo>
                  <a:pt x="0" y="1122707"/>
                </a:lnTo>
                <a:lnTo>
                  <a:pt x="0" y="0"/>
                </a:lnTo>
                <a:close/>
              </a:path>
            </a:pathLst>
          </a:custGeom>
          <a:blipFill>
            <a:blip r:embed="rId6"/>
            <a:stretch>
              <a:fillRect l="0" t="0" r="0" b="0"/>
            </a:stretch>
          </a:blipFill>
        </p:spPr>
      </p:sp>
      <p:pic>
        <p:nvPicPr>
          <p:cNvPr name="Picture 9" id="9"/>
          <p:cNvPicPr>
            <a:picLocks noChangeAspect="true"/>
          </p:cNvPicPr>
          <p:nvPr/>
        </p:nvPicPr>
        <p:blipFill>
          <a:blip r:embed="rId7"/>
          <a:srcRect l="0" t="0" r="0" b="0"/>
          <a:stretch>
            <a:fillRect/>
          </a:stretch>
        </p:blipFill>
        <p:spPr>
          <a:xfrm flipH="false" flipV="false" rot="0">
            <a:off x="14375586" y="7043610"/>
            <a:ext cx="2643363" cy="3243390"/>
          </a:xfrm>
          <a:prstGeom prst="rect">
            <a:avLst/>
          </a:prstGeom>
        </p:spPr>
      </p:pic>
      <p:sp>
        <p:nvSpPr>
          <p:cNvPr name="Freeform 10" id="10"/>
          <p:cNvSpPr/>
          <p:nvPr/>
        </p:nvSpPr>
        <p:spPr>
          <a:xfrm flipH="false" flipV="false" rot="0">
            <a:off x="548113" y="0"/>
            <a:ext cx="2318791" cy="2057400"/>
          </a:xfrm>
          <a:custGeom>
            <a:avLst/>
            <a:gdLst/>
            <a:ahLst/>
            <a:cxnLst/>
            <a:rect r="r" b="b" t="t" l="l"/>
            <a:pathLst>
              <a:path h="2057400" w="2318791">
                <a:moveTo>
                  <a:pt x="0" y="0"/>
                </a:moveTo>
                <a:lnTo>
                  <a:pt x="2318791" y="0"/>
                </a:lnTo>
                <a:lnTo>
                  <a:pt x="2318791"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DAF22u_zkXw</dc:identifier>
  <dcterms:modified xsi:type="dcterms:W3CDTF">2011-08-01T06:04:30Z</dcterms:modified>
  <cp:revision>1</cp:revision>
  <dc:title>Nhiều màu sắc Nhãn dán và Huy hiệu Phiên bản Cộng đồng người hâm mộ Chưa bao giờ tôi Bản thuyết trình Vui vẻ</dc:title>
</cp:coreProperties>
</file>